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tiff" ContentType="image/tiff"/>
  <Default Extension="rels" ContentType="application/vnd.openxmlformats-package.relationships+xml"/>
  <Default Extension="vml" ContentType="application/vnd.openxmlformats-officedocument.vmlDrawing"/>
  <Default Extension="gif" ContentType="image/gif"/>
  <Default Extension="bin" ContentType="application/vnd.openxmlformats-officedocument.oleObject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7" r:id="rId1"/>
  </p:sldMasterIdLst>
  <p:notesMasterIdLst>
    <p:notesMasterId r:id="rId16"/>
  </p:notesMasterIdLst>
  <p:handoutMasterIdLst>
    <p:handoutMasterId r:id="rId17"/>
  </p:handoutMasterIdLst>
  <p:sldIdLst>
    <p:sldId id="256" r:id="rId2"/>
    <p:sldId id="408" r:id="rId3"/>
    <p:sldId id="379" r:id="rId4"/>
    <p:sldId id="405" r:id="rId5"/>
    <p:sldId id="380" r:id="rId6"/>
    <p:sldId id="403" r:id="rId7"/>
    <p:sldId id="409" r:id="rId8"/>
    <p:sldId id="410" r:id="rId9"/>
    <p:sldId id="412" r:id="rId10"/>
    <p:sldId id="413" r:id="rId11"/>
    <p:sldId id="421" r:id="rId12"/>
    <p:sldId id="424" r:id="rId13"/>
    <p:sldId id="425" r:id="rId14"/>
    <p:sldId id="427" r:id="rId15"/>
  </p:sldIdLst>
  <p:sldSz cx="9144000" cy="6858000" type="screen4x3"/>
  <p:notesSz cx="9144000" cy="6858000"/>
  <p:defaultTextStyle>
    <a:defPPr>
      <a:defRPr lang="en-GB"/>
    </a:defPPr>
    <a:lvl1pPr algn="l" rtl="0" fontAlgn="base">
      <a:spcBef>
        <a:spcPct val="20000"/>
      </a:spcBef>
      <a:spcAft>
        <a:spcPct val="0"/>
      </a:spcAft>
      <a:buClr>
        <a:schemeClr val="folHlink"/>
      </a:buClr>
      <a:buSzPct val="65000"/>
      <a:buFont typeface="Wingdings" pitchFamily="2" charset="2"/>
      <a:buChar char="n"/>
      <a:defRPr sz="2000" kern="1200">
        <a:solidFill>
          <a:srgbClr val="000000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Tahoma" pitchFamily="34" charset="0"/>
        <a:ea typeface="+mn-ea"/>
        <a:cs typeface="Arial" charset="0"/>
      </a:defRPr>
    </a:lvl1pPr>
    <a:lvl2pPr marL="457200" algn="l" rtl="0" fontAlgn="base">
      <a:spcBef>
        <a:spcPct val="20000"/>
      </a:spcBef>
      <a:spcAft>
        <a:spcPct val="0"/>
      </a:spcAft>
      <a:buClr>
        <a:schemeClr val="folHlink"/>
      </a:buClr>
      <a:buSzPct val="65000"/>
      <a:buFont typeface="Wingdings" pitchFamily="2" charset="2"/>
      <a:buChar char="n"/>
      <a:defRPr sz="2000" kern="1200">
        <a:solidFill>
          <a:srgbClr val="000000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Tahoma" pitchFamily="34" charset="0"/>
        <a:ea typeface="+mn-ea"/>
        <a:cs typeface="Arial" charset="0"/>
      </a:defRPr>
    </a:lvl2pPr>
    <a:lvl3pPr marL="914400" algn="l" rtl="0" fontAlgn="base">
      <a:spcBef>
        <a:spcPct val="20000"/>
      </a:spcBef>
      <a:spcAft>
        <a:spcPct val="0"/>
      </a:spcAft>
      <a:buClr>
        <a:schemeClr val="folHlink"/>
      </a:buClr>
      <a:buSzPct val="65000"/>
      <a:buFont typeface="Wingdings" pitchFamily="2" charset="2"/>
      <a:buChar char="n"/>
      <a:defRPr sz="2000" kern="1200">
        <a:solidFill>
          <a:srgbClr val="000000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Tahoma" pitchFamily="34" charset="0"/>
        <a:ea typeface="+mn-ea"/>
        <a:cs typeface="Arial" charset="0"/>
      </a:defRPr>
    </a:lvl3pPr>
    <a:lvl4pPr marL="1371600" algn="l" rtl="0" fontAlgn="base">
      <a:spcBef>
        <a:spcPct val="20000"/>
      </a:spcBef>
      <a:spcAft>
        <a:spcPct val="0"/>
      </a:spcAft>
      <a:buClr>
        <a:schemeClr val="folHlink"/>
      </a:buClr>
      <a:buSzPct val="65000"/>
      <a:buFont typeface="Wingdings" pitchFamily="2" charset="2"/>
      <a:buChar char="n"/>
      <a:defRPr sz="2000" kern="1200">
        <a:solidFill>
          <a:srgbClr val="000000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Tahoma" pitchFamily="34" charset="0"/>
        <a:ea typeface="+mn-ea"/>
        <a:cs typeface="Arial" charset="0"/>
      </a:defRPr>
    </a:lvl4pPr>
    <a:lvl5pPr marL="1828800" algn="l" rtl="0" fontAlgn="base">
      <a:spcBef>
        <a:spcPct val="20000"/>
      </a:spcBef>
      <a:spcAft>
        <a:spcPct val="0"/>
      </a:spcAft>
      <a:buClr>
        <a:schemeClr val="folHlink"/>
      </a:buClr>
      <a:buSzPct val="65000"/>
      <a:buFont typeface="Wingdings" pitchFamily="2" charset="2"/>
      <a:buChar char="n"/>
      <a:defRPr sz="2000" kern="1200">
        <a:solidFill>
          <a:srgbClr val="000000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Tahoma" pitchFamily="34" charset="0"/>
        <a:ea typeface="+mn-ea"/>
        <a:cs typeface="Arial" charset="0"/>
      </a:defRPr>
    </a:lvl5pPr>
    <a:lvl6pPr marL="2286000" algn="l" defTabSz="914400" rtl="0" eaLnBrk="1" latinLnBrk="0" hangingPunct="1">
      <a:defRPr sz="2000" kern="1200">
        <a:solidFill>
          <a:srgbClr val="000000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Tahoma" pitchFamily="34" charset="0"/>
        <a:ea typeface="+mn-ea"/>
        <a:cs typeface="Arial" charset="0"/>
      </a:defRPr>
    </a:lvl6pPr>
    <a:lvl7pPr marL="2743200" algn="l" defTabSz="914400" rtl="0" eaLnBrk="1" latinLnBrk="0" hangingPunct="1">
      <a:defRPr sz="2000" kern="1200">
        <a:solidFill>
          <a:srgbClr val="000000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Tahoma" pitchFamily="34" charset="0"/>
        <a:ea typeface="+mn-ea"/>
        <a:cs typeface="Arial" charset="0"/>
      </a:defRPr>
    </a:lvl7pPr>
    <a:lvl8pPr marL="3200400" algn="l" defTabSz="914400" rtl="0" eaLnBrk="1" latinLnBrk="0" hangingPunct="1">
      <a:defRPr sz="2000" kern="1200">
        <a:solidFill>
          <a:srgbClr val="000000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Tahoma" pitchFamily="34" charset="0"/>
        <a:ea typeface="+mn-ea"/>
        <a:cs typeface="Arial" charset="0"/>
      </a:defRPr>
    </a:lvl8pPr>
    <a:lvl9pPr marL="3657600" algn="l" defTabSz="914400" rtl="0" eaLnBrk="1" latinLnBrk="0" hangingPunct="1">
      <a:defRPr sz="2000" kern="1200">
        <a:solidFill>
          <a:srgbClr val="000000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Tahoma" pitchFamily="34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1">
          <p15:clr>
            <a:srgbClr val="A4A3A4"/>
          </p15:clr>
        </p15:guide>
        <p15:guide id="2" pos="56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002569"/>
    <a:srgbClr val="84FFF9"/>
    <a:srgbClr val="AAFFFC"/>
    <a:srgbClr val="CCEDFF"/>
    <a:srgbClr val="FFFFFF"/>
    <a:srgbClr val="006633"/>
    <a:srgbClr val="1845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31" autoAdjust="0"/>
    <p:restoredTop sz="69897" autoAdjust="0"/>
  </p:normalViewPr>
  <p:slideViewPr>
    <p:cSldViewPr snapToObjects="1">
      <p:cViewPr varScale="1">
        <p:scale>
          <a:sx n="101" d="100"/>
          <a:sy n="101" d="100"/>
        </p:scale>
        <p:origin x="2592" y="192"/>
      </p:cViewPr>
      <p:guideLst>
        <p:guide orient="horz" pos="2161"/>
        <p:guide pos="567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928"/>
    </p:cViewPr>
  </p:sorterViewPr>
  <p:notesViewPr>
    <p:cSldViewPr>
      <p:cViewPr>
        <p:scale>
          <a:sx n="100" d="100"/>
          <a:sy n="100" d="100"/>
        </p:scale>
        <p:origin x="-1548" y="-72"/>
      </p:cViewPr>
      <p:guideLst>
        <p:guide orient="horz" pos="2160"/>
        <p:guide pos="288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handoutMaster" Target="handoutMasters/handoutMaster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Relationship Id="rId2" Type="http://schemas.openxmlformats.org/officeDocument/2006/relationships/image" Target="../media/image8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Relationship Id="rId2" Type="http://schemas.openxmlformats.org/officeDocument/2006/relationships/image" Target="../media/image8.wmf"/><Relationship Id="rId3" Type="http://schemas.openxmlformats.org/officeDocument/2006/relationships/image" Target="../media/image9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wmf"/><Relationship Id="rId2" Type="http://schemas.openxmlformats.org/officeDocument/2006/relationships/image" Target="../media/image15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8.wmf"/><Relationship Id="rId4" Type="http://schemas.openxmlformats.org/officeDocument/2006/relationships/image" Target="../media/image19.wmf"/><Relationship Id="rId5" Type="http://schemas.openxmlformats.org/officeDocument/2006/relationships/image" Target="../media/image20.wmf"/><Relationship Id="rId1" Type="http://schemas.openxmlformats.org/officeDocument/2006/relationships/image" Target="../media/image16.wmf"/><Relationship Id="rId2" Type="http://schemas.openxmlformats.org/officeDocument/2006/relationships/image" Target="../media/image17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976EF9-412D-6E41-A6D0-C65F70A92D8A}" type="datetimeFigureOut">
              <a:rPr lang="en-US" smtClean="0"/>
              <a:t>11/13/17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4FDCF5-F1DC-FD4C-9CC2-46074D6A16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68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buClrTx/>
              <a:buSzTx/>
              <a:buFontTx/>
              <a:buNone/>
              <a:defRPr sz="1200">
                <a:solidFill>
                  <a:schemeClr val="tx1"/>
                </a:solidFill>
                <a:effectLst/>
                <a:latin typeface="Arial" charset="0"/>
              </a:defRPr>
            </a:lvl1pPr>
          </a:lstStyle>
          <a:p>
            <a:endParaRPr lang="en-GB"/>
          </a:p>
        </p:txBody>
      </p:sp>
      <p:sp>
        <p:nvSpPr>
          <p:cNvPr id="7885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179484" y="0"/>
            <a:ext cx="39624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ClrTx/>
              <a:buSzTx/>
              <a:buFontTx/>
              <a:buNone/>
              <a:defRPr sz="1200">
                <a:solidFill>
                  <a:schemeClr val="tx1"/>
                </a:solidFill>
                <a:effectLst/>
                <a:latin typeface="Arial" charset="0"/>
              </a:defRPr>
            </a:lvl1pPr>
          </a:lstStyle>
          <a:p>
            <a:endParaRPr lang="en-GB"/>
          </a:p>
        </p:txBody>
      </p:sp>
      <p:sp>
        <p:nvSpPr>
          <p:cNvPr id="7885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857500" y="514350"/>
            <a:ext cx="3429000" cy="25717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="" xmlns:a14="http://schemas.microsoft.com/office/drawing/2010/main" val="1"/>
            </a:ext>
          </a:extLst>
        </p:spPr>
      </p:sp>
      <p:sp>
        <p:nvSpPr>
          <p:cNvPr id="7885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</a:p>
        </p:txBody>
      </p:sp>
      <p:sp>
        <p:nvSpPr>
          <p:cNvPr id="7885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6513910"/>
            <a:ext cx="39624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buClrTx/>
              <a:buSzTx/>
              <a:buFontTx/>
              <a:buNone/>
              <a:defRPr sz="1200">
                <a:solidFill>
                  <a:schemeClr val="tx1"/>
                </a:solidFill>
                <a:effectLst/>
                <a:latin typeface="Arial" charset="0"/>
              </a:defRPr>
            </a:lvl1pPr>
          </a:lstStyle>
          <a:p>
            <a:endParaRPr lang="en-GB"/>
          </a:p>
        </p:txBody>
      </p:sp>
      <p:sp>
        <p:nvSpPr>
          <p:cNvPr id="7885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179484" y="6513910"/>
            <a:ext cx="39624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ClrTx/>
              <a:buSzTx/>
              <a:buFontTx/>
              <a:buNone/>
              <a:defRPr sz="1200">
                <a:solidFill>
                  <a:schemeClr val="tx1"/>
                </a:solidFill>
                <a:effectLst/>
                <a:latin typeface="Arial" charset="0"/>
              </a:defRPr>
            </a:lvl1pPr>
          </a:lstStyle>
          <a:p>
            <a:fld id="{D43FAA5C-8D4E-413A-86CE-6C0EC744C8BE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394336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1329A79-9D18-43FE-8387-6D4BDAFF2888}" type="slidenum">
              <a:rPr lang="en-GB"/>
              <a:pPr/>
              <a:t>1</a:t>
            </a:fld>
            <a:endParaRPr lang="en-GB"/>
          </a:p>
        </p:txBody>
      </p:sp>
      <p:sp>
        <p:nvSpPr>
          <p:cNvPr id="798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85565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6665CA69-51D4-514D-AB9B-71D4C9AC941E}" type="slidenum">
              <a:rPr lang="en-US" sz="1200"/>
              <a:pPr eaLnBrk="1" hangingPunct="1"/>
              <a:t>3</a:t>
            </a:fld>
            <a:endParaRPr lang="en-US" sz="1200"/>
          </a:p>
        </p:txBody>
      </p:sp>
      <p:sp>
        <p:nvSpPr>
          <p:cNvPr id="235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de-DE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57869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FAA5C-8D4E-413A-86CE-6C0EC744C8BE}" type="slidenum">
              <a:rPr lang="en-GB" smtClean="0"/>
              <a:pPr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85984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FAA5C-8D4E-413A-86CE-6C0EC744C8BE}" type="slidenum">
              <a:rPr lang="en-GB" smtClean="0"/>
              <a:pPr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93652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 bwMode="gray">
      <p:bgPr>
        <a:solidFill>
          <a:srgbClr val="0025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69" name="Rectangle 37"/>
          <p:cNvSpPr>
            <a:spLocks noGrp="1" noChangeArrowheads="1"/>
          </p:cNvSpPr>
          <p:nvPr>
            <p:ph type="dt" sz="half" idx="2"/>
          </p:nvPr>
        </p:nvSpPr>
        <p:spPr>
          <a:xfrm>
            <a:off x="250825" y="6381750"/>
            <a:ext cx="2736850" cy="360363"/>
          </a:xfrm>
        </p:spPr>
        <p:txBody>
          <a:bodyPr/>
          <a:lstStyle>
            <a:lvl1pPr>
              <a:defRPr/>
            </a:lvl1pPr>
          </a:lstStyle>
          <a:p>
            <a:fld id="{A2184D12-D037-4F4A-954D-74A1B2CCAF8C}" type="datetime2">
              <a:rPr lang="en-GB"/>
              <a:pPr/>
              <a:t>Monday, 13 November 2017</a:t>
            </a:fld>
            <a:endParaRPr lang="en-GB"/>
          </a:p>
        </p:txBody>
      </p:sp>
      <p:sp>
        <p:nvSpPr>
          <p:cNvPr id="18470" name="Rectangle 38"/>
          <p:cNvSpPr>
            <a:spLocks noGrp="1" noChangeArrowheads="1"/>
          </p:cNvSpPr>
          <p:nvPr>
            <p:ph type="ftr" sz="quarter" idx="3"/>
          </p:nvPr>
        </p:nvSpPr>
        <p:spPr/>
        <p:txBody>
          <a:bodyPr anchor="ctr"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18471" name="Rectangle 39"/>
          <p:cNvSpPr>
            <a:spLocks noGrp="1" noChangeArrowheads="1"/>
          </p:cNvSpPr>
          <p:nvPr>
            <p:ph type="subTitle" idx="1"/>
          </p:nvPr>
        </p:nvSpPr>
        <p:spPr bwMode="white">
          <a:xfrm>
            <a:off x="250825" y="2636838"/>
            <a:ext cx="8642350" cy="93662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3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smtClean="0"/>
              <a:t>Click to edit Master subtitle style</a:t>
            </a:r>
            <a:endParaRPr lang="en-GB" noProof="0" smtClean="0"/>
          </a:p>
        </p:txBody>
      </p:sp>
      <p:sp>
        <p:nvSpPr>
          <p:cNvPr id="18472" name="Rectangle 40"/>
          <p:cNvSpPr>
            <a:spLocks noGrp="1" noChangeArrowheads="1"/>
          </p:cNvSpPr>
          <p:nvPr>
            <p:ph type="ctrTitle"/>
          </p:nvPr>
        </p:nvSpPr>
        <p:spPr>
          <a:xfrm>
            <a:off x="250825" y="1268413"/>
            <a:ext cx="8642350" cy="1152525"/>
          </a:xfrm>
        </p:spPr>
        <p:txBody>
          <a:bodyPr anchor="b"/>
          <a:lstStyle>
            <a:lvl1pPr algn="ctr">
              <a:defRPr sz="4800"/>
            </a:lvl1pPr>
          </a:lstStyle>
          <a:p>
            <a:pPr lvl="0"/>
            <a:r>
              <a:rPr lang="en-US" noProof="0" smtClean="0"/>
              <a:t>Click to edit Master title style</a:t>
            </a:r>
            <a:endParaRPr lang="en-GB" noProof="0" smtClean="0"/>
          </a:p>
        </p:txBody>
      </p:sp>
      <p:sp>
        <p:nvSpPr>
          <p:cNvPr id="18473" name="Rectangle 41"/>
          <p:cNvSpPr>
            <a:spLocks noGrp="1" noChangeArrowheads="1"/>
          </p:cNvSpPr>
          <p:nvPr>
            <p:ph type="sldNum" sz="quarter" idx="4"/>
          </p:nvPr>
        </p:nvSpPr>
        <p:spPr>
          <a:xfrm>
            <a:off x="7380288" y="6381750"/>
            <a:ext cx="1485900" cy="360363"/>
          </a:xfrm>
        </p:spPr>
        <p:txBody>
          <a:bodyPr/>
          <a:lstStyle>
            <a:lvl1pPr>
              <a:defRPr/>
            </a:lvl1pPr>
          </a:lstStyle>
          <a:p>
            <a:fld id="{693075C5-E0B6-4F02-BDDA-E8E44F29A6CB}" type="slidenum">
              <a:rPr lang="en-GB"/>
              <a:pPr/>
              <a:t>‹#›</a:t>
            </a:fld>
            <a:endParaRPr lang="en-GB"/>
          </a:p>
        </p:txBody>
      </p:sp>
      <p:sp>
        <p:nvSpPr>
          <p:cNvPr id="18521" name="Rectangle 89"/>
          <p:cNvSpPr>
            <a:spLocks noChangeArrowheads="1"/>
          </p:cNvSpPr>
          <p:nvPr userDrawn="1"/>
        </p:nvSpPr>
        <p:spPr bwMode="auto">
          <a:xfrm>
            <a:off x="0" y="6092825"/>
            <a:ext cx="9144000" cy="765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pic>
        <p:nvPicPr>
          <p:cNvPr id="18530" name="Picture 98" descr="uoyo_alpha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238" y="188913"/>
            <a:ext cx="3311525" cy="40322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532" name="Picture 100" descr="wave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81" b="14101"/>
          <a:stretch>
            <a:fillRect/>
          </a:stretch>
        </p:blipFill>
        <p:spPr bwMode="auto">
          <a:xfrm>
            <a:off x="0" y="3538538"/>
            <a:ext cx="9144000" cy="277018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533" name="Picture 101" descr="shield_white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6100" y="620713"/>
            <a:ext cx="415925" cy="50482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3459B37-4781-42C7-8352-CD57B7D6ED4C}" type="datetime2">
              <a:rPr lang="en-GB"/>
              <a:pPr/>
              <a:t>Monday, 13 November 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5AC8B31-E2C6-4E1E-BA5F-FD0E6DD48B08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49825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32588" y="115888"/>
            <a:ext cx="2160587" cy="601027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0825" y="115888"/>
            <a:ext cx="6329363" cy="60102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6E5C558-64A3-46EF-A62E-83488DEEE6CC}" type="datetime2">
              <a:rPr lang="en-GB"/>
              <a:pPr/>
              <a:t>Monday, 13 November 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B13F15B-1E6B-497C-9BC8-1F4396DBC6BD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18595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457200" y="44450"/>
            <a:ext cx="8229600" cy="608171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1893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4450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12875"/>
            <a:ext cx="4038600" cy="47132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412875"/>
            <a:ext cx="4038600" cy="22796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844925"/>
            <a:ext cx="4038600" cy="22812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6342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0997323-BE42-4C18-BC21-54D817471D88}" type="datetime2">
              <a:rPr lang="en-GB"/>
              <a:pPr/>
              <a:t>Monday, 13 November 2017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3CE2343-2B5C-4881-9819-EA2856DD2953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81671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76ADF72-19A9-4E61-B249-A8C5CDA99AA0}" type="datetime2">
              <a:rPr lang="en-GB"/>
              <a:pPr/>
              <a:t>Monday, 13 November 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DCBCA84-4E40-4B07-A59D-4FDBBAC2B417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30629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0825" y="1125538"/>
            <a:ext cx="4135438" cy="50006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38663" y="1125538"/>
            <a:ext cx="4137025" cy="50006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97C7C5F-D891-463C-8184-04D389DA9ED3}" type="datetime2">
              <a:rPr lang="en-GB"/>
              <a:pPr/>
              <a:t>Monday, 13 November 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649D602-BB10-4E74-BA96-5E16FD2FEF2E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07258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E2B98DB-8DEE-49AF-9FD5-DFD794180F4E}" type="datetime2">
              <a:rPr lang="en-GB"/>
              <a:pPr/>
              <a:t>Monday, 13 November 2017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E63EA52-A81D-48EE-AFC4-290F04E66B25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63044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60FEFBF-AEDB-42A3-AD85-1B1001268282}" type="datetime2">
              <a:rPr lang="en-GB"/>
              <a:pPr/>
              <a:t>Monday, 13 November 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AAD417B-C4BA-43D1-BDA0-CC32396DB61B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27682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97683C3-199D-4712-AED9-55234D719106}" type="datetime2">
              <a:rPr lang="en-GB"/>
              <a:pPr/>
              <a:t>Monday, 13 November 2017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714F6CA-776B-4222-A5D1-E6A604F6C158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2947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E6BFE6E-1CC1-442F-ABEA-9D6C4FFE48AB}" type="datetime2">
              <a:rPr lang="en-GB"/>
              <a:pPr/>
              <a:t>Monday, 13 November 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D71F552-3200-4B2A-BEC9-C146F9842224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4661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4CE2EF9-FB47-4F8F-BBEE-55526CBCE9B6}" type="datetime2">
              <a:rPr lang="en-GB"/>
              <a:pPr/>
              <a:t>Monday, 13 November 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4955DE1-B0BA-4917-AF1E-9C0573BCAAA3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16517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5" Type="http://schemas.openxmlformats.org/officeDocument/2006/relationships/image" Target="../media/image1.png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67" name="Rectangle 59"/>
          <p:cNvSpPr>
            <a:spLocks noChangeArrowheads="1"/>
          </p:cNvSpPr>
          <p:nvPr/>
        </p:nvSpPr>
        <p:spPr bwMode="gray">
          <a:xfrm>
            <a:off x="0" y="0"/>
            <a:ext cx="9144000" cy="908050"/>
          </a:xfrm>
          <a:prstGeom prst="rect">
            <a:avLst/>
          </a:prstGeom>
          <a:solidFill>
            <a:srgbClr val="002569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17447" name="Rectangle 39"/>
          <p:cNvSpPr>
            <a:spLocks noGrp="1" noChangeArrowheads="1"/>
          </p:cNvSpPr>
          <p:nvPr>
            <p:ph type="dt" sz="half" idx="2"/>
          </p:nvPr>
        </p:nvSpPr>
        <p:spPr bwMode="white">
          <a:xfrm>
            <a:off x="250825" y="6381750"/>
            <a:ext cx="2736850" cy="354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buClrTx/>
              <a:buSzTx/>
              <a:buFontTx/>
              <a:buNone/>
              <a:defRPr sz="140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AA00052D-B35B-4F00-A26D-8715EDC75394}" type="datetime2">
              <a:rPr lang="en-GB"/>
              <a:pPr/>
              <a:t>Monday, 13 November 2017</a:t>
            </a:fld>
            <a:endParaRPr lang="en-GB"/>
          </a:p>
        </p:txBody>
      </p:sp>
      <p:sp>
        <p:nvSpPr>
          <p:cNvPr id="17448" name="Rectangle 40"/>
          <p:cNvSpPr>
            <a:spLocks noGrp="1" noChangeArrowheads="1"/>
          </p:cNvSpPr>
          <p:nvPr>
            <p:ph type="ftr" sz="quarter" idx="3"/>
          </p:nvPr>
        </p:nvSpPr>
        <p:spPr bwMode="white">
          <a:xfrm>
            <a:off x="3124200" y="6381750"/>
            <a:ext cx="4111625" cy="354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spcBef>
                <a:spcPct val="0"/>
              </a:spcBef>
              <a:buClrTx/>
              <a:buSzTx/>
              <a:buFontTx/>
              <a:buNone/>
              <a:defRPr sz="140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GB"/>
          </a:p>
        </p:txBody>
      </p:sp>
      <p:sp>
        <p:nvSpPr>
          <p:cNvPr id="17449" name="Rectangle 41"/>
          <p:cNvSpPr>
            <a:spLocks noGrp="1" noChangeArrowheads="1"/>
          </p:cNvSpPr>
          <p:nvPr>
            <p:ph type="sldNum" sz="quarter" idx="4"/>
          </p:nvPr>
        </p:nvSpPr>
        <p:spPr bwMode="white">
          <a:xfrm>
            <a:off x="7380288" y="6381750"/>
            <a:ext cx="1512887" cy="354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ClrTx/>
              <a:buSzTx/>
              <a:buFontTx/>
              <a:buNone/>
              <a:defRPr sz="140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F48D14E3-E1E1-42FD-AEB2-751445B2C691}" type="slidenum">
              <a:rPr lang="en-GB"/>
              <a:pPr/>
              <a:t>‹#›</a:t>
            </a:fld>
            <a:endParaRPr lang="en-GB"/>
          </a:p>
        </p:txBody>
      </p:sp>
      <p:sp>
        <p:nvSpPr>
          <p:cNvPr id="17464" name="Rectangle 56"/>
          <p:cNvSpPr>
            <a:spLocks noGrp="1" noChangeArrowheads="1"/>
          </p:cNvSpPr>
          <p:nvPr>
            <p:ph type="title"/>
          </p:nvPr>
        </p:nvSpPr>
        <p:spPr bwMode="white">
          <a:xfrm>
            <a:off x="2700338" y="115888"/>
            <a:ext cx="6192837" cy="720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GB" smtClean="0"/>
          </a:p>
        </p:txBody>
      </p:sp>
      <p:sp>
        <p:nvSpPr>
          <p:cNvPr id="17466" name="Rectangle 58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0825" y="1125538"/>
            <a:ext cx="8424863" cy="5000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smtClean="0"/>
          </a:p>
        </p:txBody>
      </p:sp>
      <p:pic>
        <p:nvPicPr>
          <p:cNvPr id="17491" name="Picture 83" descr="uoyo_alpha"/>
          <p:cNvPicPr>
            <a:picLocks noChangeAspect="1" noChangeArrowheads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white">
          <a:xfrm>
            <a:off x="250825" y="115888"/>
            <a:ext cx="2368550" cy="28733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93" name="Picture 85" descr="shield_white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888" y="404813"/>
            <a:ext cx="355600" cy="4318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dk2" tx1="lt1" bg2="dk1" tx2="lt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73" r:id="rId12"/>
    <p:sldLayoutId id="2147483675" r:id="rId13"/>
  </p:sldLayoutIdLst>
  <p:timing>
    <p:tnLst>
      <p:par>
        <p:cTn id="1" dur="indefinite" restart="never" nodeType="tmRoot"/>
      </p:par>
    </p:tnLst>
  </p:timing>
  <p:txStyles>
    <p:titleStyle>
      <a:lvl1pPr algn="r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+mj-lt"/>
          <a:ea typeface="+mj-ea"/>
          <a:cs typeface="+mj-cs"/>
        </a:defRPr>
      </a:lvl1pPr>
      <a:lvl2pPr algn="r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charset="0"/>
          <a:cs typeface="Arial" charset="0"/>
        </a:defRPr>
      </a:lvl2pPr>
      <a:lvl3pPr algn="r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charset="0"/>
          <a:cs typeface="Arial" charset="0"/>
        </a:defRPr>
      </a:lvl3pPr>
      <a:lvl4pPr algn="r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charset="0"/>
          <a:cs typeface="Arial" charset="0"/>
        </a:defRPr>
      </a:lvl4pPr>
      <a:lvl5pPr algn="r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charset="0"/>
          <a:cs typeface="Arial" charset="0"/>
        </a:defRPr>
      </a:lvl5pPr>
      <a:lvl6pPr marL="457200" algn="r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charset="0"/>
          <a:cs typeface="Arial" charset="0"/>
        </a:defRPr>
      </a:lvl6pPr>
      <a:lvl7pPr marL="914400" algn="r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charset="0"/>
          <a:cs typeface="Arial" charset="0"/>
        </a:defRPr>
      </a:lvl7pPr>
      <a:lvl8pPr marL="1371600" algn="r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charset="0"/>
          <a:cs typeface="Arial" charset="0"/>
        </a:defRPr>
      </a:lvl8pPr>
      <a:lvl9pPr marL="1828800" algn="r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charset="0"/>
          <a:cs typeface="Arial" charset="0"/>
        </a:defRPr>
      </a:lvl9pPr>
    </p:titleStyle>
    <p:bodyStyle>
      <a:lvl1pPr marL="342900" indent="-342900" algn="l" rtl="0" eaLnBrk="1" fontAlgn="base" hangingPunct="1">
        <a:spcBef>
          <a:spcPct val="30000"/>
        </a:spcBef>
        <a:spcAft>
          <a:spcPct val="0"/>
        </a:spcAft>
        <a:buClr>
          <a:srgbClr val="002569"/>
        </a:buClr>
        <a:buSzPct val="65000"/>
        <a:buFont typeface="Wingdings" pitchFamily="2" charset="2"/>
        <a:buChar char="n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30000"/>
        </a:spcBef>
        <a:spcAft>
          <a:spcPct val="0"/>
        </a:spcAft>
        <a:buClr>
          <a:srgbClr val="002569"/>
        </a:buClr>
        <a:buSzPct val="65000"/>
        <a:buFont typeface="Wingdings" pitchFamily="2" charset="2"/>
        <a:buChar char="n"/>
        <a:defRPr sz="3000">
          <a:solidFill>
            <a:srgbClr val="000000"/>
          </a:solidFill>
          <a:latin typeface="+mn-lt"/>
          <a:cs typeface="+mn-cs"/>
        </a:defRPr>
      </a:lvl2pPr>
      <a:lvl3pPr marL="1143000" indent="-228600" algn="l" rtl="0" eaLnBrk="1" fontAlgn="base" hangingPunct="1">
        <a:spcBef>
          <a:spcPct val="30000"/>
        </a:spcBef>
        <a:spcAft>
          <a:spcPct val="0"/>
        </a:spcAft>
        <a:buClr>
          <a:srgbClr val="002569"/>
        </a:buClr>
        <a:buSzPct val="65000"/>
        <a:buFont typeface="Wingdings" pitchFamily="2" charset="2"/>
        <a:buChar char="n"/>
        <a:defRPr sz="2800">
          <a:solidFill>
            <a:srgbClr val="000000"/>
          </a:solidFill>
          <a:latin typeface="+mn-lt"/>
          <a:cs typeface="+mn-cs"/>
        </a:defRPr>
      </a:lvl3pPr>
      <a:lvl4pPr marL="1600200" indent="-228600" algn="l" rtl="0" eaLnBrk="1" fontAlgn="base" hangingPunct="1">
        <a:spcBef>
          <a:spcPct val="30000"/>
        </a:spcBef>
        <a:spcAft>
          <a:spcPct val="0"/>
        </a:spcAft>
        <a:buClr>
          <a:srgbClr val="002569"/>
        </a:buClr>
        <a:buSzPct val="65000"/>
        <a:buFont typeface="Wingdings" pitchFamily="2" charset="2"/>
        <a:buChar char="n"/>
        <a:defRPr sz="2600">
          <a:solidFill>
            <a:srgbClr val="000000"/>
          </a:solidFill>
          <a:latin typeface="+mn-lt"/>
          <a:cs typeface="+mn-cs"/>
        </a:defRPr>
      </a:lvl4pPr>
      <a:lvl5pPr marL="2057400" indent="-228600" algn="l" rtl="0" eaLnBrk="1" fontAlgn="base" hangingPunct="1">
        <a:spcBef>
          <a:spcPct val="30000"/>
        </a:spcBef>
        <a:spcAft>
          <a:spcPct val="0"/>
        </a:spcAft>
        <a:buClr>
          <a:srgbClr val="002569"/>
        </a:buClr>
        <a:buSzPct val="65000"/>
        <a:buFont typeface="Wingdings" pitchFamily="2" charset="2"/>
        <a:buChar char="n"/>
        <a:defRPr sz="2400">
          <a:solidFill>
            <a:srgbClr val="000000"/>
          </a:solidFill>
          <a:latin typeface="+mn-lt"/>
          <a:cs typeface="+mn-cs"/>
        </a:defRPr>
      </a:lvl5pPr>
      <a:lvl6pPr marL="2514600" indent="-228600" algn="l" rtl="0" eaLnBrk="1" fontAlgn="base" hangingPunct="1">
        <a:spcBef>
          <a:spcPct val="30000"/>
        </a:spcBef>
        <a:spcAft>
          <a:spcPct val="0"/>
        </a:spcAft>
        <a:buClr>
          <a:srgbClr val="002569"/>
        </a:buClr>
        <a:buSzPct val="65000"/>
        <a:buFont typeface="Wingdings" pitchFamily="2" charset="2"/>
        <a:buChar char="n"/>
        <a:defRPr sz="2400">
          <a:solidFill>
            <a:srgbClr val="000000"/>
          </a:solidFill>
          <a:latin typeface="+mn-lt"/>
          <a:cs typeface="+mn-cs"/>
        </a:defRPr>
      </a:lvl6pPr>
      <a:lvl7pPr marL="2971800" indent="-228600" algn="l" rtl="0" eaLnBrk="1" fontAlgn="base" hangingPunct="1">
        <a:spcBef>
          <a:spcPct val="30000"/>
        </a:spcBef>
        <a:spcAft>
          <a:spcPct val="0"/>
        </a:spcAft>
        <a:buClr>
          <a:srgbClr val="002569"/>
        </a:buClr>
        <a:buSzPct val="65000"/>
        <a:buFont typeface="Wingdings" pitchFamily="2" charset="2"/>
        <a:buChar char="n"/>
        <a:defRPr sz="2400">
          <a:solidFill>
            <a:srgbClr val="000000"/>
          </a:solidFill>
          <a:latin typeface="+mn-lt"/>
          <a:cs typeface="+mn-cs"/>
        </a:defRPr>
      </a:lvl7pPr>
      <a:lvl8pPr marL="3429000" indent="-228600" algn="l" rtl="0" eaLnBrk="1" fontAlgn="base" hangingPunct="1">
        <a:spcBef>
          <a:spcPct val="30000"/>
        </a:spcBef>
        <a:spcAft>
          <a:spcPct val="0"/>
        </a:spcAft>
        <a:buClr>
          <a:srgbClr val="002569"/>
        </a:buClr>
        <a:buSzPct val="65000"/>
        <a:buFont typeface="Wingdings" pitchFamily="2" charset="2"/>
        <a:buChar char="n"/>
        <a:defRPr sz="2400">
          <a:solidFill>
            <a:srgbClr val="000000"/>
          </a:solidFill>
          <a:latin typeface="+mn-lt"/>
          <a:cs typeface="+mn-cs"/>
        </a:defRPr>
      </a:lvl8pPr>
      <a:lvl9pPr marL="3886200" indent="-228600" algn="l" rtl="0" eaLnBrk="1" fontAlgn="base" hangingPunct="1">
        <a:spcBef>
          <a:spcPct val="30000"/>
        </a:spcBef>
        <a:spcAft>
          <a:spcPct val="0"/>
        </a:spcAft>
        <a:buClr>
          <a:srgbClr val="002569"/>
        </a:buClr>
        <a:buSzPct val="65000"/>
        <a:buFont typeface="Wingdings" pitchFamily="2" charset="2"/>
        <a:buChar char="n"/>
        <a:defRPr sz="2400">
          <a:solidFill>
            <a:srgbClr val="000000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4" Type="http://schemas.openxmlformats.org/officeDocument/2006/relationships/image" Target="../media/image14.wmf"/><Relationship Id="rId5" Type="http://schemas.openxmlformats.org/officeDocument/2006/relationships/oleObject" Target="../embeddings/oleObject8.bin"/><Relationship Id="rId6" Type="http://schemas.openxmlformats.org/officeDocument/2006/relationships/image" Target="../media/image15.wmf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13.bin"/><Relationship Id="rId12" Type="http://schemas.openxmlformats.org/officeDocument/2006/relationships/image" Target="../media/image20.wmf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7.xml"/><Relationship Id="rId3" Type="http://schemas.openxmlformats.org/officeDocument/2006/relationships/oleObject" Target="../embeddings/oleObject9.bin"/><Relationship Id="rId4" Type="http://schemas.openxmlformats.org/officeDocument/2006/relationships/image" Target="../media/image16.wmf"/><Relationship Id="rId5" Type="http://schemas.openxmlformats.org/officeDocument/2006/relationships/oleObject" Target="../embeddings/oleObject10.bin"/><Relationship Id="rId6" Type="http://schemas.openxmlformats.org/officeDocument/2006/relationships/image" Target="../media/image17.wmf"/><Relationship Id="rId7" Type="http://schemas.openxmlformats.org/officeDocument/2006/relationships/oleObject" Target="../embeddings/oleObject11.bin"/><Relationship Id="rId8" Type="http://schemas.openxmlformats.org/officeDocument/2006/relationships/image" Target="../media/image18.wmf"/><Relationship Id="rId9" Type="http://schemas.openxmlformats.org/officeDocument/2006/relationships/oleObject" Target="../embeddings/oleObject12.bin"/><Relationship Id="rId10" Type="http://schemas.openxmlformats.org/officeDocument/2006/relationships/image" Target="../media/image19.w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1" Type="http://schemas.microsoft.com/office/2007/relationships/media" Target="file://localhost/Users/deborah/Google%20Drive/150419/O2_110708_40Pa_350W_1.avi" TargetMode="External"/><Relationship Id="rId2" Type="http://schemas.openxmlformats.org/officeDocument/2006/relationships/video" Target="file://localhost/Users/deborah/Google%20Drive/150419/O2_110708_40Pa_350W_1.avi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media" Target="file://localhost/Users/deborah/Google%20Drive/150419/O2_110708_40Pa_150W_1.avi" TargetMode="External"/><Relationship Id="rId4" Type="http://schemas.openxmlformats.org/officeDocument/2006/relationships/video" Target="file://localhost/Users/deborah/Google%20Drive/150419/O2_110708_40Pa_150W_1.avi" TargetMode="External"/><Relationship Id="rId5" Type="http://schemas.microsoft.com/office/2007/relationships/media" Target="file://localhost/Users/deborah/Google%20Drive/150419/O2_110708_40Pa_350W_1.avi" TargetMode="External"/><Relationship Id="rId6" Type="http://schemas.openxmlformats.org/officeDocument/2006/relationships/video" Target="file://localhost/Users/deborah/Google%20Drive/150419/O2_110708_40Pa_350W_1.avi" TargetMode="External"/><Relationship Id="rId7" Type="http://schemas.openxmlformats.org/officeDocument/2006/relationships/slideLayout" Target="../slideLayouts/slideLayout2.xml"/><Relationship Id="rId8" Type="http://schemas.openxmlformats.org/officeDocument/2006/relationships/notesSlide" Target="../notesSlides/notesSlide4.xml"/><Relationship Id="rId9" Type="http://schemas.openxmlformats.org/officeDocument/2006/relationships/image" Target="../media/image23.png"/><Relationship Id="rId10" Type="http://schemas.openxmlformats.org/officeDocument/2006/relationships/image" Target="../media/image24.png"/><Relationship Id="rId11" Type="http://schemas.openxmlformats.org/officeDocument/2006/relationships/image" Target="../media/image25.png"/><Relationship Id="rId1" Type="http://schemas.microsoft.com/office/2007/relationships/media" Target="file://localhost/Users/deborah/Google%20Drive/150419/O2_110708_40Pa_30W_binright.avi" TargetMode="External"/><Relationship Id="rId2" Type="http://schemas.openxmlformats.org/officeDocument/2006/relationships/video" Target="file://localhost/Users/deborah/Google%20Drive/150419/O2_110708_40Pa_30W_binright.avi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4" Type="http://schemas.openxmlformats.org/officeDocument/2006/relationships/image" Target="../media/image7.wmf"/><Relationship Id="rId5" Type="http://schemas.openxmlformats.org/officeDocument/2006/relationships/oleObject" Target="../embeddings/oleObject2.bin"/><Relationship Id="rId6" Type="http://schemas.openxmlformats.org/officeDocument/2006/relationships/image" Target="../media/image8.w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4" Type="http://schemas.openxmlformats.org/officeDocument/2006/relationships/image" Target="../media/image7.wmf"/><Relationship Id="rId5" Type="http://schemas.openxmlformats.org/officeDocument/2006/relationships/oleObject" Target="../embeddings/oleObject4.bin"/><Relationship Id="rId6" Type="http://schemas.openxmlformats.org/officeDocument/2006/relationships/image" Target="../media/image8.wmf"/><Relationship Id="rId7" Type="http://schemas.openxmlformats.org/officeDocument/2006/relationships/oleObject" Target="../embeddings/oleObject5.bin"/><Relationship Id="rId8" Type="http://schemas.openxmlformats.org/officeDocument/2006/relationships/image" Target="../media/image9.w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0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jpeg"/><Relationship Id="rId3" Type="http://schemas.openxmlformats.org/officeDocument/2006/relationships/image" Target="../media/image12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4" Type="http://schemas.openxmlformats.org/officeDocument/2006/relationships/image" Target="../media/image13.w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1412776"/>
            <a:ext cx="9144000" cy="1152525"/>
          </a:xfrm>
        </p:spPr>
        <p:txBody>
          <a:bodyPr/>
          <a:lstStyle/>
          <a:p>
            <a:r>
              <a:rPr lang="en-US" sz="2800" dirty="0" smtClean="0">
                <a:latin typeface="Myriad pro"/>
                <a:cs typeface="Myriad pro"/>
              </a:rPr>
              <a:t>Plasma </a:t>
            </a:r>
            <a:r>
              <a:rPr lang="en-US" sz="2800" dirty="0">
                <a:latin typeface="Myriad pro"/>
                <a:cs typeface="Myriad pro"/>
              </a:rPr>
              <a:t>D</a:t>
            </a:r>
            <a:r>
              <a:rPr lang="en-US" sz="2800" dirty="0" smtClean="0">
                <a:latin typeface="Myriad pro"/>
                <a:cs typeface="Myriad pro"/>
              </a:rPr>
              <a:t>iagnostic Techniques</a:t>
            </a:r>
            <a:br>
              <a:rPr lang="en-US" sz="2800" dirty="0" smtClean="0">
                <a:latin typeface="Myriad pro"/>
                <a:cs typeface="Myriad pro"/>
              </a:rPr>
            </a:br>
            <a:r>
              <a:rPr lang="en-US" sz="2800" dirty="0" smtClean="0">
                <a:latin typeface="Myriad pro"/>
                <a:cs typeface="Myriad pro"/>
              </a:rPr>
              <a:t>Lecture 12:</a:t>
            </a:r>
            <a:br>
              <a:rPr lang="en-US" sz="2800" dirty="0" smtClean="0">
                <a:latin typeface="Myriad pro"/>
                <a:cs typeface="Myriad pro"/>
              </a:rPr>
            </a:br>
            <a:r>
              <a:rPr lang="en-US" sz="2800" dirty="0" smtClean="0">
                <a:latin typeface="Myriad pro"/>
                <a:cs typeface="Myriad pro"/>
              </a:rPr>
              <a:t>Thomson scattering</a:t>
            </a:r>
            <a:endParaRPr lang="en-US" sz="2800" dirty="0">
              <a:latin typeface="Myriad pro"/>
              <a:cs typeface="Myriad pro"/>
            </a:endParaRP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50825" y="2852415"/>
            <a:ext cx="8642350" cy="936625"/>
          </a:xfrm>
        </p:spPr>
        <p:txBody>
          <a:bodyPr/>
          <a:lstStyle/>
          <a:p>
            <a:r>
              <a:rPr lang="en-US" sz="3200" dirty="0" smtClean="0">
                <a:solidFill>
                  <a:srgbClr val="84FFF9"/>
                </a:solidFill>
                <a:latin typeface="Myriad pro"/>
                <a:cs typeface="Myriad pro"/>
              </a:rPr>
              <a:t>Deborah O’Connell</a:t>
            </a:r>
            <a:endParaRPr lang="en-US" sz="3200" dirty="0">
              <a:solidFill>
                <a:srgbClr val="84FFF9"/>
              </a:solidFill>
              <a:latin typeface="Myriad pro"/>
              <a:cs typeface="Myriad pro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588224" y="6341258"/>
            <a:ext cx="2405338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buNone/>
            </a:pPr>
            <a:r>
              <a:rPr lang="en-GB" dirty="0" smtClean="0">
                <a:solidFill>
                  <a:srgbClr val="FFFFFF"/>
                </a:solidFill>
                <a:latin typeface="Myriad Pro" pitchFamily="34" charset="0"/>
              </a:rPr>
              <a:t>York Plasma Institute</a:t>
            </a:r>
            <a:endParaRPr lang="en-GB" dirty="0">
              <a:solidFill>
                <a:srgbClr val="FFFFFF"/>
              </a:solidFill>
              <a:latin typeface="Myriad Pro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7106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53641168"/>
              </p:ext>
            </p:extLst>
          </p:nvPr>
        </p:nvGraphicFramePr>
        <p:xfrm>
          <a:off x="750826" y="906229"/>
          <a:ext cx="4046735" cy="31259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87" name="Graph" r:id="rId3" imgW="4023360" imgH="3108960" progId="Origin50.Graph">
                  <p:embed/>
                </p:oleObj>
              </mc:Choice>
              <mc:Fallback>
                <p:oleObj name="Graph" r:id="rId3" imgW="4023360" imgH="3108960" progId="Origin50.Graph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0826" y="906229"/>
                        <a:ext cx="4046735" cy="312595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107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89340754"/>
              </p:ext>
            </p:extLst>
          </p:nvPr>
        </p:nvGraphicFramePr>
        <p:xfrm>
          <a:off x="750825" y="3895397"/>
          <a:ext cx="4046735" cy="31259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88" name="Graph" r:id="rId5" imgW="4023360" imgH="3108960" progId="Origin50.Graph">
                  <p:embed/>
                </p:oleObj>
              </mc:Choice>
              <mc:Fallback>
                <p:oleObj name="Graph" r:id="rId5" imgW="4023360" imgH="3108960" progId="Origin50.Graph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0825" y="3895397"/>
                        <a:ext cx="4046735" cy="312595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7108" name="Rectangle 2"/>
          <p:cNvSpPr txBox="1">
            <a:spLocks noChangeArrowheads="1"/>
          </p:cNvSpPr>
          <p:nvPr/>
        </p:nvSpPr>
        <p:spPr bwMode="auto">
          <a:xfrm>
            <a:off x="1910109" y="-88676"/>
            <a:ext cx="7243763" cy="1141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r">
              <a:buNone/>
            </a:pPr>
            <a:r>
              <a:rPr lang="de-DE" altLang="en-US" sz="3400" dirty="0" err="1">
                <a:effectLst/>
                <a:latin typeface="Calibri" charset="0"/>
                <a:ea typeface="Calibri" charset="0"/>
                <a:cs typeface="Calibri" charset="0"/>
              </a:rPr>
              <a:t>Excitation</a:t>
            </a:r>
            <a:r>
              <a:rPr lang="de-DE" altLang="en-US" sz="3400" dirty="0">
                <a:effectLst/>
                <a:latin typeface="Calibri" charset="0"/>
                <a:ea typeface="Calibri" charset="0"/>
                <a:cs typeface="Calibri" charset="0"/>
              </a:rPr>
              <a:t>/</a:t>
            </a:r>
            <a:r>
              <a:rPr lang="de-DE" altLang="en-US" sz="3400" dirty="0" err="1">
                <a:effectLst/>
                <a:latin typeface="Calibri" charset="0"/>
                <a:ea typeface="Calibri" charset="0"/>
                <a:cs typeface="Calibri" charset="0"/>
              </a:rPr>
              <a:t>ionization</a:t>
            </a:r>
            <a:r>
              <a:rPr lang="de-DE" altLang="en-US" sz="3400" dirty="0">
                <a:effectLst/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de-DE" altLang="en-US" sz="3400" dirty="0" err="1">
                <a:effectLst/>
                <a:latin typeface="Calibri" charset="0"/>
                <a:ea typeface="Calibri" charset="0"/>
                <a:cs typeface="Calibri" charset="0"/>
              </a:rPr>
              <a:t>structures</a:t>
            </a:r>
            <a:r>
              <a:rPr lang="de-DE" altLang="en-US" sz="3400" dirty="0">
                <a:effectLst/>
                <a:latin typeface="Calibri" charset="0"/>
                <a:ea typeface="Calibri" charset="0"/>
                <a:cs typeface="Calibri" charset="0"/>
              </a:rPr>
              <a:t> in</a:t>
            </a:r>
            <a:br>
              <a:rPr lang="de-DE" altLang="en-US" sz="3400" dirty="0">
                <a:effectLst/>
                <a:latin typeface="Calibri" charset="0"/>
                <a:ea typeface="Calibri" charset="0"/>
                <a:cs typeface="Calibri" charset="0"/>
              </a:rPr>
            </a:br>
            <a:r>
              <a:rPr lang="de-DE" altLang="en-US" sz="3400" dirty="0">
                <a:effectLst/>
                <a:latin typeface="Calibri" charset="0"/>
                <a:ea typeface="Calibri" charset="0"/>
                <a:cs typeface="Calibri" charset="0"/>
              </a:rPr>
              <a:t>alpha-mode </a:t>
            </a:r>
            <a:r>
              <a:rPr lang="de-DE" altLang="en-US" sz="3400" dirty="0" err="1">
                <a:effectLst/>
                <a:latin typeface="Calibri" charset="0"/>
                <a:ea typeface="Calibri" charset="0"/>
                <a:cs typeface="Calibri" charset="0"/>
              </a:rPr>
              <a:t>operation</a:t>
            </a:r>
            <a:endParaRPr lang="de-DE" altLang="en-US" sz="3400" dirty="0">
              <a:effectLst/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47109" name="TextBox 5"/>
          <p:cNvSpPr txBox="1">
            <a:spLocks noChangeArrowheads="1"/>
          </p:cNvSpPr>
          <p:nvPr/>
        </p:nvSpPr>
        <p:spPr bwMode="auto">
          <a:xfrm>
            <a:off x="3851920" y="1120725"/>
            <a:ext cx="5266878" cy="56046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342900" indent="-342900" eaLnBrk="1" hangingPunct="1">
              <a:spcAft>
                <a:spcPts val="600"/>
              </a:spcAft>
              <a:buClr>
                <a:srgbClr val="002569"/>
              </a:buClr>
              <a:buSzPct val="100000"/>
              <a:buFont typeface="Arial" charset="0"/>
              <a:buChar char="•"/>
            </a:pPr>
            <a:r>
              <a:rPr lang="en-US" altLang="en-US" sz="2200" dirty="0" smtClean="0">
                <a:solidFill>
                  <a:srgbClr val="002569"/>
                </a:solidFill>
                <a:effectLst/>
                <a:latin typeface="Calibri" charset="0"/>
                <a:ea typeface="Calibri" charset="0"/>
                <a:cs typeface="Calibri" charset="0"/>
              </a:rPr>
              <a:t>At </a:t>
            </a:r>
            <a:r>
              <a:rPr lang="en-US" altLang="en-US" sz="2200" dirty="0">
                <a:solidFill>
                  <a:srgbClr val="002569"/>
                </a:solidFill>
                <a:effectLst/>
                <a:latin typeface="Calibri" charset="0"/>
                <a:ea typeface="Calibri" charset="0"/>
                <a:cs typeface="Calibri" charset="0"/>
              </a:rPr>
              <a:t>lower pressure or powers, </a:t>
            </a:r>
            <a:r>
              <a:rPr lang="en-GB" altLang="en-US" sz="2200" dirty="0">
                <a:solidFill>
                  <a:srgbClr val="002569"/>
                </a:solidFill>
                <a:effectLst/>
                <a:latin typeface="Calibri" charset="0"/>
                <a:ea typeface="Calibri" charset="0"/>
                <a:cs typeface="Calibri" charset="0"/>
              </a:rPr>
              <a:t>disfavouring</a:t>
            </a:r>
            <a:r>
              <a:rPr lang="en-US" altLang="en-US" sz="2200" dirty="0">
                <a:solidFill>
                  <a:srgbClr val="002569"/>
                </a:solidFill>
                <a:effectLst/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en-US" sz="2200" dirty="0" smtClean="0">
                <a:solidFill>
                  <a:srgbClr val="002569"/>
                </a:solidFill>
                <a:effectLst/>
                <a:latin typeface="Calibri" charset="0"/>
                <a:ea typeface="Calibri" charset="0"/>
                <a:cs typeface="Calibri" charset="0"/>
              </a:rPr>
              <a:t>ionization </a:t>
            </a:r>
            <a:r>
              <a:rPr lang="en-US" altLang="en-US" sz="2200" dirty="0">
                <a:solidFill>
                  <a:srgbClr val="002569"/>
                </a:solidFill>
                <a:effectLst/>
                <a:latin typeface="Calibri" charset="0"/>
                <a:ea typeface="Calibri" charset="0"/>
                <a:cs typeface="Calibri" charset="0"/>
              </a:rPr>
              <a:t>avalanches, additional ionization </a:t>
            </a:r>
            <a:r>
              <a:rPr lang="en-US" altLang="en-US" sz="2200" dirty="0" smtClean="0">
                <a:solidFill>
                  <a:srgbClr val="002569"/>
                </a:solidFill>
                <a:effectLst/>
                <a:latin typeface="Calibri" charset="0"/>
                <a:ea typeface="Calibri" charset="0"/>
                <a:cs typeface="Calibri" charset="0"/>
              </a:rPr>
              <a:t>processes </a:t>
            </a:r>
            <a:r>
              <a:rPr lang="en-US" altLang="en-US" sz="2200" dirty="0">
                <a:solidFill>
                  <a:srgbClr val="002569"/>
                </a:solidFill>
                <a:effectLst/>
                <a:latin typeface="Calibri" charset="0"/>
                <a:ea typeface="Calibri" charset="0"/>
                <a:cs typeface="Calibri" charset="0"/>
              </a:rPr>
              <a:t>become obvious – sheath </a:t>
            </a:r>
            <a:r>
              <a:rPr lang="en-US" altLang="en-US" sz="2200" dirty="0" smtClean="0">
                <a:solidFill>
                  <a:srgbClr val="002569"/>
                </a:solidFill>
                <a:effectLst/>
                <a:latin typeface="Calibri" charset="0"/>
                <a:ea typeface="Calibri" charset="0"/>
                <a:cs typeface="Calibri" charset="0"/>
              </a:rPr>
              <a:t>expansion </a:t>
            </a:r>
            <a:r>
              <a:rPr lang="en-US" altLang="en-US" sz="2200" dirty="0">
                <a:solidFill>
                  <a:srgbClr val="002569"/>
                </a:solidFill>
                <a:effectLst/>
                <a:latin typeface="Calibri" charset="0"/>
                <a:ea typeface="Calibri" charset="0"/>
                <a:cs typeface="Calibri" charset="0"/>
              </a:rPr>
              <a:t>heating.</a:t>
            </a:r>
          </a:p>
          <a:p>
            <a:pPr marL="342900" indent="-342900" eaLnBrk="1" hangingPunct="1">
              <a:spcAft>
                <a:spcPts val="600"/>
              </a:spcAft>
              <a:buClr>
                <a:srgbClr val="002569"/>
              </a:buClr>
              <a:buSzPct val="100000"/>
              <a:buFont typeface="Arial" charset="0"/>
              <a:buChar char="•"/>
            </a:pPr>
            <a:r>
              <a:rPr lang="de-DE" altLang="en-US" sz="2200" dirty="0" err="1" smtClean="0">
                <a:solidFill>
                  <a:srgbClr val="002569"/>
                </a:solidFill>
                <a:effectLst/>
                <a:latin typeface="Calibri" charset="0"/>
                <a:ea typeface="Calibri" charset="0"/>
                <a:cs typeface="Calibri" charset="0"/>
              </a:rPr>
              <a:t>With</a:t>
            </a:r>
            <a:r>
              <a:rPr lang="de-DE" altLang="en-US" sz="2200" dirty="0" smtClean="0">
                <a:solidFill>
                  <a:srgbClr val="002569"/>
                </a:solidFill>
                <a:effectLst/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de-DE" altLang="en-US" sz="2200" dirty="0" err="1">
                <a:solidFill>
                  <a:srgbClr val="002569"/>
                </a:solidFill>
                <a:effectLst/>
                <a:latin typeface="Calibri" charset="0"/>
                <a:ea typeface="Calibri" charset="0"/>
                <a:cs typeface="Calibri" charset="0"/>
              </a:rPr>
              <a:t>further</a:t>
            </a:r>
            <a:r>
              <a:rPr lang="de-DE" altLang="en-US" sz="2200" dirty="0">
                <a:solidFill>
                  <a:srgbClr val="002569"/>
                </a:solidFill>
                <a:effectLst/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de-DE" altLang="en-US" sz="2200" dirty="0" err="1">
                <a:solidFill>
                  <a:srgbClr val="002569"/>
                </a:solidFill>
                <a:effectLst/>
                <a:latin typeface="Calibri" charset="0"/>
                <a:ea typeface="Calibri" charset="0"/>
                <a:cs typeface="Calibri" charset="0"/>
              </a:rPr>
              <a:t>reduction</a:t>
            </a:r>
            <a:r>
              <a:rPr lang="de-DE" altLang="en-US" sz="2200" dirty="0">
                <a:solidFill>
                  <a:srgbClr val="002569"/>
                </a:solidFill>
                <a:effectLst/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de-DE" altLang="en-US" sz="2200" dirty="0" err="1">
                <a:solidFill>
                  <a:srgbClr val="002569"/>
                </a:solidFill>
                <a:effectLst/>
                <a:latin typeface="Calibri" charset="0"/>
                <a:ea typeface="Calibri" charset="0"/>
                <a:cs typeface="Calibri" charset="0"/>
              </a:rPr>
              <a:t>of</a:t>
            </a:r>
            <a:r>
              <a:rPr lang="de-DE" altLang="en-US" sz="2200" dirty="0">
                <a:solidFill>
                  <a:srgbClr val="002569"/>
                </a:solidFill>
                <a:effectLst/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de-DE" altLang="en-US" sz="2200" dirty="0" err="1">
                <a:solidFill>
                  <a:srgbClr val="002569"/>
                </a:solidFill>
                <a:effectLst/>
                <a:latin typeface="Calibri" charset="0"/>
                <a:ea typeface="Calibri" charset="0"/>
                <a:cs typeface="Calibri" charset="0"/>
              </a:rPr>
              <a:t>pressure</a:t>
            </a:r>
            <a:r>
              <a:rPr lang="de-DE" altLang="en-US" sz="2200" dirty="0">
                <a:solidFill>
                  <a:srgbClr val="002569"/>
                </a:solidFill>
                <a:effectLst/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de-DE" altLang="en-US" sz="2200" dirty="0" err="1">
                <a:solidFill>
                  <a:srgbClr val="002569"/>
                </a:solidFill>
                <a:effectLst/>
                <a:latin typeface="Calibri" charset="0"/>
                <a:ea typeface="Calibri" charset="0"/>
                <a:cs typeface="Calibri" charset="0"/>
              </a:rPr>
              <a:t>or</a:t>
            </a:r>
            <a:r>
              <a:rPr lang="de-DE" altLang="en-US" sz="2200" dirty="0">
                <a:solidFill>
                  <a:srgbClr val="002569"/>
                </a:solidFill>
                <a:effectLst/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de-DE" altLang="en-US" sz="2200" dirty="0" smtClean="0">
                <a:solidFill>
                  <a:srgbClr val="002569"/>
                </a:solidFill>
                <a:effectLst/>
                <a:latin typeface="Calibri" charset="0"/>
                <a:ea typeface="Calibri" charset="0"/>
                <a:cs typeface="Calibri" charset="0"/>
              </a:rPr>
              <a:t> power </a:t>
            </a:r>
            <a:r>
              <a:rPr lang="de-DE" altLang="en-US" sz="2200" dirty="0" err="1">
                <a:solidFill>
                  <a:srgbClr val="002569"/>
                </a:solidFill>
                <a:effectLst/>
                <a:latin typeface="Calibri" charset="0"/>
                <a:ea typeface="Calibri" charset="0"/>
                <a:cs typeface="Calibri" charset="0"/>
              </a:rPr>
              <a:t>this</a:t>
            </a:r>
            <a:r>
              <a:rPr lang="de-DE" altLang="en-US" sz="2200" dirty="0">
                <a:solidFill>
                  <a:srgbClr val="002569"/>
                </a:solidFill>
                <a:effectLst/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de-DE" altLang="en-US" sz="2200" dirty="0" err="1">
                <a:solidFill>
                  <a:srgbClr val="002569"/>
                </a:solidFill>
                <a:effectLst/>
                <a:latin typeface="Calibri" charset="0"/>
                <a:ea typeface="Calibri" charset="0"/>
                <a:cs typeface="Calibri" charset="0"/>
              </a:rPr>
              <a:t>sheath</a:t>
            </a:r>
            <a:r>
              <a:rPr lang="de-DE" altLang="en-US" sz="2200" dirty="0">
                <a:solidFill>
                  <a:srgbClr val="002569"/>
                </a:solidFill>
                <a:effectLst/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de-DE" altLang="en-US" sz="2200" dirty="0" err="1">
                <a:solidFill>
                  <a:srgbClr val="002569"/>
                </a:solidFill>
                <a:effectLst/>
                <a:latin typeface="Calibri" charset="0"/>
                <a:ea typeface="Calibri" charset="0"/>
                <a:cs typeface="Calibri" charset="0"/>
              </a:rPr>
              <a:t>expansions</a:t>
            </a:r>
            <a:r>
              <a:rPr lang="de-DE" altLang="en-US" sz="2200" dirty="0">
                <a:solidFill>
                  <a:srgbClr val="002569"/>
                </a:solidFill>
                <a:effectLst/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de-DE" altLang="en-US" sz="2200" dirty="0" err="1">
                <a:solidFill>
                  <a:srgbClr val="002569"/>
                </a:solidFill>
                <a:effectLst/>
                <a:latin typeface="Calibri" charset="0"/>
                <a:ea typeface="Calibri" charset="0"/>
                <a:cs typeface="Calibri" charset="0"/>
              </a:rPr>
              <a:t>mechanism</a:t>
            </a:r>
            <a:r>
              <a:rPr lang="de-DE" altLang="en-US" sz="2200" dirty="0">
                <a:solidFill>
                  <a:srgbClr val="002569"/>
                </a:solidFill>
                <a:effectLst/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de-DE" altLang="en-US" sz="2200" dirty="0" err="1" smtClean="0">
                <a:solidFill>
                  <a:srgbClr val="002569"/>
                </a:solidFill>
                <a:effectLst/>
                <a:latin typeface="Calibri" charset="0"/>
                <a:ea typeface="Calibri" charset="0"/>
                <a:cs typeface="Calibri" charset="0"/>
              </a:rPr>
              <a:t>becomes</a:t>
            </a:r>
            <a:r>
              <a:rPr lang="de-DE" altLang="en-US" sz="2200" dirty="0" smtClean="0">
                <a:solidFill>
                  <a:srgbClr val="002569"/>
                </a:solidFill>
                <a:effectLst/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de-DE" altLang="en-US" sz="2200" dirty="0" err="1">
                <a:solidFill>
                  <a:srgbClr val="002569"/>
                </a:solidFill>
                <a:effectLst/>
                <a:latin typeface="Calibri" charset="0"/>
                <a:ea typeface="Calibri" charset="0"/>
                <a:cs typeface="Calibri" charset="0"/>
              </a:rPr>
              <a:t>dominat</a:t>
            </a:r>
            <a:r>
              <a:rPr lang="de-DE" altLang="en-US" sz="2200" dirty="0">
                <a:solidFill>
                  <a:srgbClr val="002569"/>
                </a:solidFill>
                <a:effectLst/>
                <a:latin typeface="Calibri" charset="0"/>
                <a:ea typeface="Calibri" charset="0"/>
                <a:cs typeface="Calibri" charset="0"/>
              </a:rPr>
              <a:t>.</a:t>
            </a:r>
          </a:p>
          <a:p>
            <a:pPr marL="342900" indent="-342900" eaLnBrk="1" hangingPunct="1">
              <a:spcAft>
                <a:spcPts val="600"/>
              </a:spcAft>
              <a:buClr>
                <a:srgbClr val="002569"/>
              </a:buClr>
              <a:buSzPct val="100000"/>
              <a:buFont typeface="Arial" charset="0"/>
              <a:buChar char="•"/>
            </a:pPr>
            <a:r>
              <a:rPr lang="de-DE" altLang="en-US" sz="2200" dirty="0" err="1" smtClean="0">
                <a:solidFill>
                  <a:srgbClr val="002569"/>
                </a:solidFill>
                <a:effectLst/>
                <a:latin typeface="Calibri" charset="0"/>
                <a:ea typeface="Calibri" charset="0"/>
                <a:cs typeface="Calibri" charset="0"/>
              </a:rPr>
              <a:t>Sheath</a:t>
            </a:r>
            <a:r>
              <a:rPr lang="de-DE" altLang="en-US" sz="2200" dirty="0" smtClean="0">
                <a:solidFill>
                  <a:srgbClr val="002569"/>
                </a:solidFill>
                <a:effectLst/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de-DE" altLang="en-US" sz="2200" dirty="0" err="1">
                <a:solidFill>
                  <a:srgbClr val="002569"/>
                </a:solidFill>
                <a:effectLst/>
                <a:latin typeface="Calibri" charset="0"/>
                <a:ea typeface="Calibri" charset="0"/>
                <a:cs typeface="Calibri" charset="0"/>
              </a:rPr>
              <a:t>expansion</a:t>
            </a:r>
            <a:r>
              <a:rPr lang="de-DE" altLang="en-US" sz="2200" dirty="0">
                <a:solidFill>
                  <a:srgbClr val="002569"/>
                </a:solidFill>
                <a:effectLst/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de-DE" altLang="en-US" sz="2200" dirty="0" err="1">
                <a:solidFill>
                  <a:srgbClr val="002569"/>
                </a:solidFill>
                <a:effectLst/>
                <a:latin typeface="Calibri" charset="0"/>
                <a:ea typeface="Calibri" charset="0"/>
                <a:cs typeface="Calibri" charset="0"/>
              </a:rPr>
              <a:t>heating</a:t>
            </a:r>
            <a:r>
              <a:rPr lang="de-DE" altLang="en-US" sz="2200" dirty="0">
                <a:solidFill>
                  <a:srgbClr val="002569"/>
                </a:solidFill>
                <a:effectLst/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de-DE" altLang="en-US" sz="2200" dirty="0" err="1">
                <a:solidFill>
                  <a:srgbClr val="002569"/>
                </a:solidFill>
                <a:effectLst/>
                <a:latin typeface="Calibri" charset="0"/>
                <a:ea typeface="Calibri" charset="0"/>
                <a:cs typeface="Calibri" charset="0"/>
              </a:rPr>
              <a:t>is</a:t>
            </a:r>
            <a:r>
              <a:rPr lang="de-DE" altLang="en-US" sz="2200" dirty="0">
                <a:solidFill>
                  <a:srgbClr val="002569"/>
                </a:solidFill>
                <a:effectLst/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de-DE" altLang="en-US" sz="2200" dirty="0" err="1">
                <a:solidFill>
                  <a:srgbClr val="002569"/>
                </a:solidFill>
                <a:effectLst/>
                <a:latin typeface="Calibri" charset="0"/>
                <a:ea typeface="Calibri" charset="0"/>
                <a:cs typeface="Calibri" charset="0"/>
              </a:rPr>
              <a:t>governed</a:t>
            </a:r>
            <a:r>
              <a:rPr lang="de-DE" altLang="en-US" sz="2200" dirty="0">
                <a:solidFill>
                  <a:srgbClr val="002569"/>
                </a:solidFill>
                <a:effectLst/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de-DE" altLang="en-US" sz="2200" dirty="0" err="1">
                <a:solidFill>
                  <a:srgbClr val="002569"/>
                </a:solidFill>
                <a:effectLst/>
                <a:latin typeface="Calibri" charset="0"/>
                <a:ea typeface="Calibri" charset="0"/>
                <a:cs typeface="Calibri" charset="0"/>
              </a:rPr>
              <a:t>by</a:t>
            </a:r>
            <a:r>
              <a:rPr lang="de-DE" altLang="en-US" sz="2200" dirty="0">
                <a:solidFill>
                  <a:srgbClr val="002569"/>
                </a:solidFill>
                <a:effectLst/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de-DE" altLang="en-US" sz="2200" dirty="0" err="1" smtClean="0">
                <a:solidFill>
                  <a:srgbClr val="002569"/>
                </a:solidFill>
                <a:effectLst/>
                <a:latin typeface="Calibri" charset="0"/>
                <a:ea typeface="Calibri" charset="0"/>
                <a:cs typeface="Calibri" charset="0"/>
              </a:rPr>
              <a:t>the</a:t>
            </a:r>
            <a:r>
              <a:rPr lang="de-DE" altLang="en-US" sz="2200" dirty="0" smtClean="0">
                <a:solidFill>
                  <a:srgbClr val="002569"/>
                </a:solidFill>
                <a:effectLst/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de-DE" altLang="en-US" sz="2200" dirty="0" err="1">
                <a:solidFill>
                  <a:srgbClr val="002569"/>
                </a:solidFill>
                <a:effectLst/>
                <a:latin typeface="Calibri" charset="0"/>
                <a:ea typeface="Calibri" charset="0"/>
                <a:cs typeface="Calibri" charset="0"/>
              </a:rPr>
              <a:t>velocity</a:t>
            </a:r>
            <a:r>
              <a:rPr lang="de-DE" altLang="en-US" sz="2200" dirty="0">
                <a:solidFill>
                  <a:srgbClr val="002569"/>
                </a:solidFill>
                <a:effectLst/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de-DE" altLang="en-US" sz="2200" dirty="0" err="1">
                <a:solidFill>
                  <a:srgbClr val="002569"/>
                </a:solidFill>
                <a:effectLst/>
                <a:latin typeface="Calibri" charset="0"/>
                <a:ea typeface="Calibri" charset="0"/>
                <a:cs typeface="Calibri" charset="0"/>
              </a:rPr>
              <a:t>of</a:t>
            </a:r>
            <a:r>
              <a:rPr lang="de-DE" altLang="en-US" sz="2200" dirty="0">
                <a:solidFill>
                  <a:srgbClr val="002569"/>
                </a:solidFill>
                <a:effectLst/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de-DE" altLang="en-US" sz="2200" dirty="0" err="1">
                <a:solidFill>
                  <a:srgbClr val="002569"/>
                </a:solidFill>
                <a:effectLst/>
                <a:latin typeface="Calibri" charset="0"/>
                <a:ea typeface="Calibri" charset="0"/>
                <a:cs typeface="Calibri" charset="0"/>
              </a:rPr>
              <a:t>the</a:t>
            </a:r>
            <a:r>
              <a:rPr lang="de-DE" altLang="en-US" sz="2200" dirty="0">
                <a:solidFill>
                  <a:srgbClr val="002569"/>
                </a:solidFill>
                <a:effectLst/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de-DE" altLang="en-US" sz="2200" dirty="0" err="1">
                <a:solidFill>
                  <a:srgbClr val="002569"/>
                </a:solidFill>
                <a:effectLst/>
                <a:latin typeface="Calibri" charset="0"/>
                <a:ea typeface="Calibri" charset="0"/>
                <a:cs typeface="Calibri" charset="0"/>
              </a:rPr>
              <a:t>sheath</a:t>
            </a:r>
            <a:r>
              <a:rPr lang="de-DE" altLang="en-US" sz="2200" dirty="0">
                <a:solidFill>
                  <a:srgbClr val="002569"/>
                </a:solidFill>
                <a:effectLst/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de-DE" altLang="en-US" sz="2200" dirty="0" err="1">
                <a:solidFill>
                  <a:srgbClr val="002569"/>
                </a:solidFill>
                <a:effectLst/>
                <a:latin typeface="Calibri" charset="0"/>
                <a:ea typeface="Calibri" charset="0"/>
                <a:cs typeface="Calibri" charset="0"/>
              </a:rPr>
              <a:t>pushing</a:t>
            </a:r>
            <a:r>
              <a:rPr lang="de-DE" altLang="en-US" sz="2200" dirty="0">
                <a:solidFill>
                  <a:srgbClr val="002569"/>
                </a:solidFill>
                <a:effectLst/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de-DE" altLang="en-US" sz="2200" dirty="0" err="1" smtClean="0">
                <a:solidFill>
                  <a:srgbClr val="002569"/>
                </a:solidFill>
                <a:effectLst/>
                <a:latin typeface="Calibri" charset="0"/>
                <a:ea typeface="Calibri" charset="0"/>
                <a:cs typeface="Calibri" charset="0"/>
              </a:rPr>
              <a:t>electrons</a:t>
            </a:r>
            <a:r>
              <a:rPr lang="de-DE" altLang="en-US" sz="2200" dirty="0" smtClean="0">
                <a:solidFill>
                  <a:srgbClr val="002569"/>
                </a:solidFill>
                <a:effectLst/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de-DE" altLang="en-US" sz="2200" dirty="0" err="1">
                <a:solidFill>
                  <a:srgbClr val="002569"/>
                </a:solidFill>
                <a:effectLst/>
                <a:latin typeface="Calibri" charset="0"/>
                <a:ea typeface="Calibri" charset="0"/>
                <a:cs typeface="Calibri" charset="0"/>
              </a:rPr>
              <a:t>into</a:t>
            </a:r>
            <a:r>
              <a:rPr lang="de-DE" altLang="en-US" sz="2200" dirty="0">
                <a:solidFill>
                  <a:srgbClr val="002569"/>
                </a:solidFill>
                <a:effectLst/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de-DE" altLang="en-US" sz="2200" dirty="0" err="1">
                <a:solidFill>
                  <a:srgbClr val="002569"/>
                </a:solidFill>
                <a:effectLst/>
                <a:latin typeface="Calibri" charset="0"/>
                <a:ea typeface="Calibri" charset="0"/>
                <a:cs typeface="Calibri" charset="0"/>
              </a:rPr>
              <a:t>the</a:t>
            </a:r>
            <a:r>
              <a:rPr lang="de-DE" altLang="en-US" sz="2200" dirty="0">
                <a:solidFill>
                  <a:srgbClr val="002569"/>
                </a:solidFill>
                <a:effectLst/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de-DE" altLang="en-US" sz="2200" dirty="0" err="1">
                <a:solidFill>
                  <a:srgbClr val="002569"/>
                </a:solidFill>
                <a:effectLst/>
                <a:latin typeface="Calibri" charset="0"/>
                <a:ea typeface="Calibri" charset="0"/>
                <a:cs typeface="Calibri" charset="0"/>
              </a:rPr>
              <a:t>higher</a:t>
            </a:r>
            <a:r>
              <a:rPr lang="de-DE" altLang="en-US" sz="2200" dirty="0">
                <a:solidFill>
                  <a:srgbClr val="002569"/>
                </a:solidFill>
                <a:effectLst/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de-DE" altLang="en-US" sz="2200" dirty="0" err="1">
                <a:solidFill>
                  <a:srgbClr val="002569"/>
                </a:solidFill>
                <a:effectLst/>
                <a:latin typeface="Calibri" charset="0"/>
                <a:ea typeface="Calibri" charset="0"/>
                <a:cs typeface="Calibri" charset="0"/>
              </a:rPr>
              <a:t>density</a:t>
            </a:r>
            <a:r>
              <a:rPr lang="de-DE" altLang="en-US" sz="2200" dirty="0">
                <a:solidFill>
                  <a:srgbClr val="002569"/>
                </a:solidFill>
                <a:effectLst/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de-DE" altLang="en-US" sz="2200" dirty="0" err="1">
                <a:solidFill>
                  <a:srgbClr val="002569"/>
                </a:solidFill>
                <a:effectLst/>
                <a:latin typeface="Calibri" charset="0"/>
                <a:ea typeface="Calibri" charset="0"/>
                <a:cs typeface="Calibri" charset="0"/>
              </a:rPr>
              <a:t>region</a:t>
            </a:r>
            <a:r>
              <a:rPr lang="de-DE" altLang="en-US" sz="2200" dirty="0">
                <a:solidFill>
                  <a:srgbClr val="002569"/>
                </a:solidFill>
                <a:effectLst/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de-DE" altLang="en-US" sz="2200" dirty="0" err="1">
                <a:solidFill>
                  <a:srgbClr val="002569"/>
                </a:solidFill>
                <a:effectLst/>
                <a:latin typeface="Calibri" charset="0"/>
                <a:ea typeface="Calibri" charset="0"/>
                <a:cs typeface="Calibri" charset="0"/>
              </a:rPr>
              <a:t>of</a:t>
            </a:r>
            <a:r>
              <a:rPr lang="de-DE" altLang="en-US" sz="2200" dirty="0">
                <a:solidFill>
                  <a:srgbClr val="002569"/>
                </a:solidFill>
                <a:effectLst/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de-DE" altLang="en-US" sz="2200" dirty="0" err="1" smtClean="0">
                <a:solidFill>
                  <a:srgbClr val="002569"/>
                </a:solidFill>
                <a:effectLst/>
                <a:latin typeface="Calibri" charset="0"/>
                <a:ea typeface="Calibri" charset="0"/>
                <a:cs typeface="Calibri" charset="0"/>
              </a:rPr>
              <a:t>the</a:t>
            </a:r>
            <a:r>
              <a:rPr lang="de-DE" altLang="en-US" sz="2200" dirty="0" smtClean="0">
                <a:solidFill>
                  <a:srgbClr val="002569"/>
                </a:solidFill>
                <a:effectLst/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de-DE" altLang="en-US" sz="2200" dirty="0" err="1">
                <a:solidFill>
                  <a:srgbClr val="002569"/>
                </a:solidFill>
                <a:effectLst/>
                <a:latin typeface="Calibri" charset="0"/>
                <a:ea typeface="Calibri" charset="0"/>
                <a:cs typeface="Calibri" charset="0"/>
              </a:rPr>
              <a:t>plasma</a:t>
            </a:r>
            <a:r>
              <a:rPr lang="de-DE" altLang="en-US" sz="2200" dirty="0">
                <a:solidFill>
                  <a:srgbClr val="002569"/>
                </a:solidFill>
                <a:effectLst/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de-DE" altLang="en-US" sz="2200" dirty="0" err="1">
                <a:solidFill>
                  <a:srgbClr val="002569"/>
                </a:solidFill>
                <a:effectLst/>
                <a:latin typeface="Calibri" charset="0"/>
                <a:ea typeface="Calibri" charset="0"/>
                <a:cs typeface="Calibri" charset="0"/>
              </a:rPr>
              <a:t>bulk</a:t>
            </a:r>
            <a:r>
              <a:rPr lang="de-DE" altLang="en-US" sz="2200" dirty="0">
                <a:solidFill>
                  <a:srgbClr val="002569"/>
                </a:solidFill>
                <a:effectLst/>
                <a:latin typeface="Calibri" charset="0"/>
                <a:ea typeface="Calibri" charset="0"/>
                <a:cs typeface="Calibri" charset="0"/>
              </a:rPr>
              <a:t>.</a:t>
            </a:r>
          </a:p>
          <a:p>
            <a:pPr marL="342900" indent="-342900" eaLnBrk="1" hangingPunct="1">
              <a:spcAft>
                <a:spcPts val="600"/>
              </a:spcAft>
              <a:buClr>
                <a:srgbClr val="002569"/>
              </a:buClr>
              <a:buSzPct val="100000"/>
              <a:buFont typeface="Arial" charset="0"/>
              <a:buChar char="•"/>
            </a:pPr>
            <a:r>
              <a:rPr lang="de-DE" altLang="en-US" sz="2200" dirty="0" err="1" smtClean="0">
                <a:solidFill>
                  <a:srgbClr val="002569"/>
                </a:solidFill>
                <a:effectLst/>
                <a:latin typeface="Calibri" charset="0"/>
                <a:ea typeface="Calibri" charset="0"/>
                <a:cs typeface="Calibri" charset="0"/>
              </a:rPr>
              <a:t>Sheath</a:t>
            </a:r>
            <a:r>
              <a:rPr lang="de-DE" altLang="en-US" sz="2200" dirty="0" smtClean="0">
                <a:solidFill>
                  <a:srgbClr val="002569"/>
                </a:solidFill>
                <a:effectLst/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de-DE" altLang="en-US" sz="2200" dirty="0" err="1">
                <a:solidFill>
                  <a:srgbClr val="002569"/>
                </a:solidFill>
                <a:effectLst/>
                <a:latin typeface="Calibri" charset="0"/>
                <a:ea typeface="Calibri" charset="0"/>
                <a:cs typeface="Calibri" charset="0"/>
              </a:rPr>
              <a:t>expansion</a:t>
            </a:r>
            <a:r>
              <a:rPr lang="de-DE" altLang="en-US" sz="2200" dirty="0">
                <a:solidFill>
                  <a:srgbClr val="002569"/>
                </a:solidFill>
                <a:effectLst/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de-DE" altLang="en-US" sz="2200" dirty="0" err="1">
                <a:solidFill>
                  <a:srgbClr val="002569"/>
                </a:solidFill>
                <a:effectLst/>
                <a:latin typeface="Calibri" charset="0"/>
                <a:ea typeface="Calibri" charset="0"/>
                <a:cs typeface="Calibri" charset="0"/>
              </a:rPr>
              <a:t>heating</a:t>
            </a:r>
            <a:r>
              <a:rPr lang="de-DE" altLang="en-US" sz="2200" dirty="0">
                <a:solidFill>
                  <a:srgbClr val="002569"/>
                </a:solidFill>
                <a:effectLst/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de-DE" altLang="en-US" sz="2200" dirty="0" err="1">
                <a:solidFill>
                  <a:srgbClr val="002569"/>
                </a:solidFill>
                <a:effectLst/>
                <a:latin typeface="Calibri" charset="0"/>
                <a:ea typeface="Calibri" charset="0"/>
                <a:cs typeface="Calibri" charset="0"/>
              </a:rPr>
              <a:t>becomes</a:t>
            </a:r>
            <a:r>
              <a:rPr lang="de-DE" altLang="en-US" sz="2200" dirty="0">
                <a:solidFill>
                  <a:srgbClr val="002569"/>
                </a:solidFill>
                <a:effectLst/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de-DE" altLang="en-US" sz="2200" dirty="0" err="1">
                <a:solidFill>
                  <a:srgbClr val="002569"/>
                </a:solidFill>
                <a:effectLst/>
                <a:latin typeface="Calibri" charset="0"/>
                <a:ea typeface="Calibri" charset="0"/>
                <a:cs typeface="Calibri" charset="0"/>
              </a:rPr>
              <a:t>more</a:t>
            </a:r>
            <a:r>
              <a:rPr lang="de-DE" altLang="en-US" sz="2200" dirty="0">
                <a:solidFill>
                  <a:srgbClr val="002569"/>
                </a:solidFill>
                <a:effectLst/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de-DE" altLang="en-US" sz="2200" dirty="0" err="1" smtClean="0">
                <a:solidFill>
                  <a:srgbClr val="002569"/>
                </a:solidFill>
                <a:effectLst/>
                <a:latin typeface="Calibri" charset="0"/>
                <a:ea typeface="Calibri" charset="0"/>
                <a:cs typeface="Calibri" charset="0"/>
              </a:rPr>
              <a:t>dominat</a:t>
            </a:r>
            <a:r>
              <a:rPr lang="de-DE" altLang="en-US" sz="2200" dirty="0" smtClean="0">
                <a:solidFill>
                  <a:srgbClr val="002569"/>
                </a:solidFill>
                <a:effectLst/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de-DE" altLang="en-US" sz="2200" dirty="0" err="1">
                <a:solidFill>
                  <a:srgbClr val="002569"/>
                </a:solidFill>
                <a:effectLst/>
                <a:latin typeface="Calibri" charset="0"/>
                <a:ea typeface="Calibri" charset="0"/>
                <a:cs typeface="Calibri" charset="0"/>
              </a:rPr>
              <a:t>with</a:t>
            </a:r>
            <a:r>
              <a:rPr lang="de-DE" altLang="en-US" sz="2200" dirty="0">
                <a:solidFill>
                  <a:srgbClr val="002569"/>
                </a:solidFill>
                <a:effectLst/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de-DE" altLang="en-US" sz="2200" dirty="0" err="1">
                <a:solidFill>
                  <a:srgbClr val="002569"/>
                </a:solidFill>
                <a:effectLst/>
                <a:latin typeface="Calibri" charset="0"/>
                <a:ea typeface="Calibri" charset="0"/>
                <a:cs typeface="Calibri" charset="0"/>
              </a:rPr>
              <a:t>higher</a:t>
            </a:r>
            <a:r>
              <a:rPr lang="de-DE" altLang="en-US" sz="2200" dirty="0">
                <a:solidFill>
                  <a:srgbClr val="002569"/>
                </a:solidFill>
                <a:effectLst/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de-DE" altLang="en-US" sz="2200" dirty="0" err="1">
                <a:solidFill>
                  <a:srgbClr val="002569"/>
                </a:solidFill>
                <a:effectLst/>
                <a:latin typeface="Calibri" charset="0"/>
                <a:ea typeface="Calibri" charset="0"/>
                <a:cs typeface="Calibri" charset="0"/>
              </a:rPr>
              <a:t>frequencies</a:t>
            </a:r>
            <a:r>
              <a:rPr lang="de-DE" altLang="en-US" sz="2200" dirty="0">
                <a:solidFill>
                  <a:srgbClr val="002569"/>
                </a:solidFill>
                <a:effectLst/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de-DE" altLang="en-US" sz="2200" dirty="0" err="1">
                <a:solidFill>
                  <a:srgbClr val="002569"/>
                </a:solidFill>
                <a:effectLst/>
                <a:latin typeface="Calibri" charset="0"/>
                <a:ea typeface="Calibri" charset="0"/>
                <a:cs typeface="Calibri" charset="0"/>
              </a:rPr>
              <a:t>when</a:t>
            </a:r>
            <a:r>
              <a:rPr lang="de-DE" altLang="en-US" sz="2200" dirty="0">
                <a:solidFill>
                  <a:srgbClr val="002569"/>
                </a:solidFill>
                <a:effectLst/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de-DE" altLang="en-US" sz="2200" dirty="0" err="1" smtClean="0">
                <a:solidFill>
                  <a:srgbClr val="002569"/>
                </a:solidFill>
                <a:effectLst/>
                <a:latin typeface="Calibri" charset="0"/>
                <a:ea typeface="Calibri" charset="0"/>
                <a:cs typeface="Calibri" charset="0"/>
              </a:rPr>
              <a:t>similar</a:t>
            </a:r>
            <a:r>
              <a:rPr lang="de-DE" altLang="en-US" sz="2200" dirty="0" smtClean="0">
                <a:solidFill>
                  <a:srgbClr val="002569"/>
                </a:solidFill>
                <a:effectLst/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de-DE" altLang="en-US" sz="2200" dirty="0" err="1">
                <a:solidFill>
                  <a:srgbClr val="002569"/>
                </a:solidFill>
                <a:effectLst/>
                <a:latin typeface="Calibri" charset="0"/>
                <a:ea typeface="Calibri" charset="0"/>
                <a:cs typeface="Calibri" charset="0"/>
              </a:rPr>
              <a:t>velocities</a:t>
            </a:r>
            <a:r>
              <a:rPr lang="de-DE" altLang="en-US" sz="2200" dirty="0">
                <a:solidFill>
                  <a:srgbClr val="002569"/>
                </a:solidFill>
                <a:effectLst/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de-DE" altLang="en-US" sz="2200" dirty="0" err="1">
                <a:solidFill>
                  <a:srgbClr val="002569"/>
                </a:solidFill>
                <a:effectLst/>
                <a:latin typeface="Calibri" charset="0"/>
                <a:ea typeface="Calibri" charset="0"/>
                <a:cs typeface="Calibri" charset="0"/>
              </a:rPr>
              <a:t>are</a:t>
            </a:r>
            <a:r>
              <a:rPr lang="de-DE" altLang="en-US" sz="2200" dirty="0">
                <a:solidFill>
                  <a:srgbClr val="002569"/>
                </a:solidFill>
                <a:effectLst/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de-DE" altLang="en-US" sz="2200" dirty="0" err="1">
                <a:solidFill>
                  <a:srgbClr val="002569"/>
                </a:solidFill>
                <a:effectLst/>
                <a:latin typeface="Calibri" charset="0"/>
                <a:ea typeface="Calibri" charset="0"/>
                <a:cs typeface="Calibri" charset="0"/>
              </a:rPr>
              <a:t>generated</a:t>
            </a:r>
            <a:r>
              <a:rPr lang="de-DE" altLang="en-US" sz="2200" dirty="0">
                <a:solidFill>
                  <a:srgbClr val="002569"/>
                </a:solidFill>
                <a:effectLst/>
                <a:latin typeface="Calibri" charset="0"/>
                <a:ea typeface="Calibri" charset="0"/>
                <a:cs typeface="Calibri" charset="0"/>
              </a:rPr>
              <a:t> at </a:t>
            </a:r>
            <a:r>
              <a:rPr lang="de-DE" altLang="en-US" sz="2200" dirty="0" err="1">
                <a:solidFill>
                  <a:srgbClr val="002569"/>
                </a:solidFill>
                <a:effectLst/>
                <a:latin typeface="Calibri" charset="0"/>
                <a:ea typeface="Calibri" charset="0"/>
                <a:cs typeface="Calibri" charset="0"/>
              </a:rPr>
              <a:t>lower</a:t>
            </a:r>
            <a:r>
              <a:rPr lang="de-DE" altLang="en-US" sz="2200" dirty="0">
                <a:solidFill>
                  <a:srgbClr val="002569"/>
                </a:solidFill>
                <a:effectLst/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de-DE" altLang="en-US" sz="2200" dirty="0" err="1" smtClean="0">
                <a:solidFill>
                  <a:srgbClr val="002569"/>
                </a:solidFill>
                <a:effectLst/>
                <a:latin typeface="Calibri" charset="0"/>
                <a:ea typeface="Calibri" charset="0"/>
                <a:cs typeface="Calibri" charset="0"/>
              </a:rPr>
              <a:t>sheath</a:t>
            </a:r>
            <a:r>
              <a:rPr lang="de-DE" altLang="en-US" sz="2200" dirty="0" smtClean="0">
                <a:solidFill>
                  <a:srgbClr val="002569"/>
                </a:solidFill>
                <a:effectLst/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de-DE" altLang="en-US" sz="2200" dirty="0" err="1">
                <a:solidFill>
                  <a:srgbClr val="002569"/>
                </a:solidFill>
                <a:effectLst/>
                <a:latin typeface="Calibri" charset="0"/>
                <a:ea typeface="Calibri" charset="0"/>
                <a:cs typeface="Calibri" charset="0"/>
              </a:rPr>
              <a:t>voltages</a:t>
            </a:r>
            <a:r>
              <a:rPr lang="de-DE" altLang="en-US" sz="2200" dirty="0">
                <a:solidFill>
                  <a:srgbClr val="002569"/>
                </a:solidFill>
                <a:effectLst/>
                <a:latin typeface="Calibri" charset="0"/>
                <a:ea typeface="Calibri" charset="0"/>
                <a:cs typeface="Calibri" charset="0"/>
              </a:rPr>
              <a:t>.</a:t>
            </a:r>
            <a:endParaRPr lang="en-US" altLang="en-US" sz="2200" dirty="0">
              <a:solidFill>
                <a:srgbClr val="002569"/>
              </a:solidFill>
              <a:effectLst/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47110" name="TextBox 4"/>
          <p:cNvSpPr txBox="1">
            <a:spLocks noChangeArrowheads="1"/>
          </p:cNvSpPr>
          <p:nvPr/>
        </p:nvSpPr>
        <p:spPr bwMode="auto">
          <a:xfrm>
            <a:off x="22571" y="943015"/>
            <a:ext cx="446541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buNone/>
            </a:pPr>
            <a:r>
              <a:rPr lang="de-DE" altLang="en-US" sz="1800" dirty="0">
                <a:solidFill>
                  <a:srgbClr val="002569"/>
                </a:solidFill>
                <a:effectLst/>
                <a:latin typeface="Calibri" charset="0"/>
                <a:ea typeface="Calibri" charset="0"/>
                <a:cs typeface="Calibri" charset="0"/>
              </a:rPr>
              <a:t>16 </a:t>
            </a:r>
            <a:r>
              <a:rPr lang="de-DE" altLang="en-US" sz="1800" dirty="0" err="1">
                <a:solidFill>
                  <a:srgbClr val="002569"/>
                </a:solidFill>
                <a:effectLst/>
                <a:latin typeface="Calibri" charset="0"/>
                <a:ea typeface="Calibri" charset="0"/>
                <a:cs typeface="Calibri" charset="0"/>
              </a:rPr>
              <a:t>Pa</a:t>
            </a:r>
            <a:r>
              <a:rPr lang="de-DE" altLang="en-US" sz="1800" dirty="0">
                <a:solidFill>
                  <a:srgbClr val="002569"/>
                </a:solidFill>
                <a:effectLst/>
                <a:latin typeface="Calibri" charset="0"/>
                <a:ea typeface="Calibri" charset="0"/>
                <a:cs typeface="Calibri" charset="0"/>
              </a:rPr>
              <a:t>: </a:t>
            </a:r>
            <a:r>
              <a:rPr lang="de-DE" altLang="en-US" sz="1800" dirty="0" smtClean="0">
                <a:solidFill>
                  <a:srgbClr val="002569"/>
                </a:solidFill>
                <a:effectLst/>
                <a:latin typeface="Calibri" charset="0"/>
                <a:ea typeface="Calibri" charset="0"/>
                <a:cs typeface="Calibri" charset="0"/>
              </a:rPr>
              <a:t>gamma- </a:t>
            </a:r>
            <a:r>
              <a:rPr lang="de-DE" altLang="en-US" sz="1800" dirty="0">
                <a:solidFill>
                  <a:srgbClr val="002569"/>
                </a:solidFill>
                <a:effectLst/>
                <a:latin typeface="Calibri" charset="0"/>
                <a:ea typeface="Calibri" charset="0"/>
                <a:cs typeface="Calibri" charset="0"/>
              </a:rPr>
              <a:t>&amp; alpha-mode</a:t>
            </a:r>
            <a:endParaRPr lang="en-US" altLang="en-US" sz="1800" dirty="0">
              <a:solidFill>
                <a:srgbClr val="002569"/>
              </a:solidFill>
              <a:effectLst/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47111" name="TextBox 4"/>
          <p:cNvSpPr txBox="1">
            <a:spLocks noChangeArrowheads="1"/>
          </p:cNvSpPr>
          <p:nvPr/>
        </p:nvSpPr>
        <p:spPr bwMode="auto">
          <a:xfrm>
            <a:off x="58785" y="3789040"/>
            <a:ext cx="353615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buNone/>
            </a:pPr>
            <a:r>
              <a:rPr lang="en-US" altLang="en-US" sz="1800" dirty="0">
                <a:solidFill>
                  <a:srgbClr val="002569"/>
                </a:solidFill>
                <a:effectLst/>
                <a:latin typeface="Calibri" charset="0"/>
                <a:ea typeface="Calibri" charset="0"/>
                <a:cs typeface="Calibri" charset="0"/>
              </a:rPr>
              <a:t>8 Pa: ‘pure’ alpha-mode</a:t>
            </a:r>
          </a:p>
        </p:txBody>
      </p:sp>
    </p:spTree>
    <p:extLst>
      <p:ext uri="{BB962C8B-B14F-4D97-AF65-F5344CB8AC3E}">
        <p14:creationId xmlns:p14="http://schemas.microsoft.com/office/powerpoint/2010/main" val="1935523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8370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82614047"/>
              </p:ext>
            </p:extLst>
          </p:nvPr>
        </p:nvGraphicFramePr>
        <p:xfrm>
          <a:off x="3087688" y="3495699"/>
          <a:ext cx="3546475" cy="2741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81" name="Graph" r:id="rId3" imgW="4023360" imgH="3108960" progId="Origin50.Graph">
                  <p:embed/>
                </p:oleObj>
              </mc:Choice>
              <mc:Fallback>
                <p:oleObj name="Graph" r:id="rId3" imgW="4023360" imgH="3108960" progId="Origin50.Graph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87688" y="3495699"/>
                        <a:ext cx="3546475" cy="27416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FAA26D3D-D897-4be2-8F04-BA451C77F1D7}">
                          <ma14:placeholderFlag xmlns:ma14="http://schemas.microsoft.com/office/mac/drawingml/2011/main" val="1"/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8371" name="Object 28"/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1629624233"/>
              </p:ext>
            </p:extLst>
          </p:nvPr>
        </p:nvGraphicFramePr>
        <p:xfrm>
          <a:off x="71438" y="3495699"/>
          <a:ext cx="3546475" cy="2741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82" name="Graph" r:id="rId5" imgW="4023360" imgH="3108960" progId="Origin50.Graph">
                  <p:embed/>
                </p:oleObj>
              </mc:Choice>
              <mc:Fallback>
                <p:oleObj name="Graph" r:id="rId5" imgW="4023360" imgH="3108960" progId="Origin50.Graph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438" y="3495699"/>
                        <a:ext cx="3546475" cy="2741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0B8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8372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8050193"/>
              </p:ext>
            </p:extLst>
          </p:nvPr>
        </p:nvGraphicFramePr>
        <p:xfrm>
          <a:off x="6049963" y="3495699"/>
          <a:ext cx="3546475" cy="2741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83" name="Graph" r:id="rId7" imgW="4023360" imgH="3108960" progId="Origin50.Graph">
                  <p:embed/>
                </p:oleObj>
              </mc:Choice>
              <mc:Fallback>
                <p:oleObj name="Graph" r:id="rId7" imgW="4023360" imgH="3108960" progId="Origin50.Graph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49963" y="3495699"/>
                        <a:ext cx="3546475" cy="27416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FAA26D3D-D897-4be2-8F04-BA451C77F1D7}">
                          <ma14:placeholderFlag xmlns:ma14="http://schemas.microsoft.com/office/mac/drawingml/2011/main" val="1"/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8373" name="Object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3360968"/>
              </p:ext>
            </p:extLst>
          </p:nvPr>
        </p:nvGraphicFramePr>
        <p:xfrm>
          <a:off x="1500188" y="831874"/>
          <a:ext cx="3546475" cy="2740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84" name="Graph" r:id="rId9" imgW="4023360" imgH="3108960" progId="Origin50.Graph">
                  <p:embed/>
                </p:oleObj>
              </mc:Choice>
              <mc:Fallback>
                <p:oleObj name="Graph" r:id="rId9" imgW="4023360" imgH="3108960" progId="Origin50.Graph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00188" y="831874"/>
                        <a:ext cx="3546475" cy="2740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0B8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8374" name="Object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58925288"/>
              </p:ext>
            </p:extLst>
          </p:nvPr>
        </p:nvGraphicFramePr>
        <p:xfrm>
          <a:off x="4833938" y="836637"/>
          <a:ext cx="3546475" cy="2740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85" name="Graph" r:id="rId11" imgW="4023360" imgH="3108960" progId="Origin50.Graph">
                  <p:embed/>
                </p:oleObj>
              </mc:Choice>
              <mc:Fallback>
                <p:oleObj name="Graph" r:id="rId11" imgW="4023360" imgH="3108960" progId="Origin50.Graph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33938" y="836637"/>
                        <a:ext cx="3546475" cy="2740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0B8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8375" name="Rectangle 2"/>
          <p:cNvSpPr txBox="1">
            <a:spLocks noChangeArrowheads="1"/>
          </p:cNvSpPr>
          <p:nvPr/>
        </p:nvSpPr>
        <p:spPr bwMode="auto">
          <a:xfrm>
            <a:off x="1403648" y="-1714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r">
              <a:buNone/>
            </a:pPr>
            <a:r>
              <a:rPr lang="en-US" altLang="en-US" sz="3600">
                <a:effectLst/>
                <a:latin typeface="Calibri" charset="0"/>
                <a:ea typeface="Calibri" charset="0"/>
                <a:cs typeface="Calibri" charset="0"/>
              </a:rPr>
              <a:t>Dual-frequency </a:t>
            </a:r>
            <a:r>
              <a:rPr lang="en-US" altLang="en-US" sz="3600" smtClean="0">
                <a:effectLst/>
                <a:latin typeface="Calibri" charset="0"/>
                <a:ea typeface="Calibri" charset="0"/>
                <a:cs typeface="Calibri" charset="0"/>
              </a:rPr>
              <a:t>plasma: </a:t>
            </a:r>
            <a:br>
              <a:rPr lang="en-US" altLang="en-US" sz="3600" smtClean="0">
                <a:effectLst/>
                <a:latin typeface="Calibri" charset="0"/>
                <a:ea typeface="Calibri" charset="0"/>
                <a:cs typeface="Calibri" charset="0"/>
              </a:rPr>
            </a:br>
            <a:r>
              <a:rPr lang="en-US" altLang="en-US" sz="3600" smtClean="0">
                <a:effectLst/>
                <a:latin typeface="Calibri" charset="0"/>
                <a:ea typeface="Calibri" charset="0"/>
                <a:cs typeface="Calibri" charset="0"/>
              </a:rPr>
              <a:t>2 </a:t>
            </a:r>
            <a:r>
              <a:rPr lang="en-US" altLang="en-US" sz="3600">
                <a:effectLst/>
                <a:latin typeface="Calibri" charset="0"/>
                <a:ea typeface="Calibri" charset="0"/>
                <a:cs typeface="Calibri" charset="0"/>
              </a:rPr>
              <a:t>MHz &amp; 14 MHz</a:t>
            </a:r>
          </a:p>
        </p:txBody>
      </p:sp>
      <p:sp>
        <p:nvSpPr>
          <p:cNvPr id="58376" name="TextBox 7"/>
          <p:cNvSpPr txBox="1">
            <a:spLocks noChangeArrowheads="1"/>
          </p:cNvSpPr>
          <p:nvPr/>
        </p:nvSpPr>
        <p:spPr bwMode="auto">
          <a:xfrm>
            <a:off x="34925" y="6519446"/>
            <a:ext cx="821531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buNone/>
            </a:pPr>
            <a:r>
              <a:rPr lang="en-US" altLang="en-US" sz="1600" dirty="0">
                <a:solidFill>
                  <a:srgbClr val="002569"/>
                </a:solidFill>
                <a:effectLst/>
                <a:latin typeface="Calibri" charset="0"/>
                <a:ea typeface="Calibri" charset="0"/>
                <a:cs typeface="Calibri" charset="0"/>
              </a:rPr>
              <a:t>D. O'Connell, T. </a:t>
            </a:r>
            <a:r>
              <a:rPr lang="en-US" altLang="en-US" sz="1600" dirty="0" err="1">
                <a:solidFill>
                  <a:srgbClr val="002569"/>
                </a:solidFill>
                <a:effectLst/>
                <a:latin typeface="Calibri" charset="0"/>
                <a:ea typeface="Calibri" charset="0"/>
                <a:cs typeface="Calibri" charset="0"/>
              </a:rPr>
              <a:t>Gans</a:t>
            </a:r>
            <a:r>
              <a:rPr lang="en-US" altLang="en-US" sz="1600" dirty="0">
                <a:solidFill>
                  <a:srgbClr val="002569"/>
                </a:solidFill>
                <a:effectLst/>
                <a:latin typeface="Calibri" charset="0"/>
                <a:ea typeface="Calibri" charset="0"/>
                <a:cs typeface="Calibri" charset="0"/>
              </a:rPr>
              <a:t>, E. </a:t>
            </a:r>
            <a:r>
              <a:rPr lang="en-US" altLang="en-US" sz="1600" dirty="0" err="1">
                <a:solidFill>
                  <a:srgbClr val="002569"/>
                </a:solidFill>
                <a:effectLst/>
                <a:latin typeface="Calibri" charset="0"/>
                <a:ea typeface="Calibri" charset="0"/>
                <a:cs typeface="Calibri" charset="0"/>
              </a:rPr>
              <a:t>Semmler</a:t>
            </a:r>
            <a:r>
              <a:rPr lang="en-US" altLang="en-US" sz="1600" dirty="0">
                <a:solidFill>
                  <a:srgbClr val="002569"/>
                </a:solidFill>
                <a:effectLst/>
                <a:latin typeface="Calibri" charset="0"/>
                <a:ea typeface="Calibri" charset="0"/>
                <a:cs typeface="Calibri" charset="0"/>
              </a:rPr>
              <a:t>, P. </a:t>
            </a:r>
            <a:r>
              <a:rPr lang="en-US" altLang="en-US" sz="1600" dirty="0" err="1">
                <a:solidFill>
                  <a:srgbClr val="002569"/>
                </a:solidFill>
                <a:effectLst/>
                <a:latin typeface="Calibri" charset="0"/>
                <a:ea typeface="Calibri" charset="0"/>
                <a:cs typeface="Calibri" charset="0"/>
              </a:rPr>
              <a:t>Awakowicz</a:t>
            </a:r>
            <a:r>
              <a:rPr lang="en-US" altLang="en-US" sz="1600" dirty="0">
                <a:solidFill>
                  <a:srgbClr val="002569"/>
                </a:solidFill>
                <a:effectLst/>
                <a:latin typeface="Calibri" charset="0"/>
                <a:ea typeface="Calibri" charset="0"/>
                <a:cs typeface="Calibri" charset="0"/>
              </a:rPr>
              <a:t>, Appl. Phys. </a:t>
            </a:r>
            <a:r>
              <a:rPr lang="en-US" altLang="en-US" sz="1600" dirty="0" err="1">
                <a:solidFill>
                  <a:srgbClr val="002569"/>
                </a:solidFill>
                <a:effectLst/>
                <a:latin typeface="Calibri" charset="0"/>
                <a:ea typeface="Calibri" charset="0"/>
                <a:cs typeface="Calibri" charset="0"/>
              </a:rPr>
              <a:t>Lett</a:t>
            </a:r>
            <a:r>
              <a:rPr lang="en-US" altLang="en-US" sz="1600" dirty="0">
                <a:solidFill>
                  <a:srgbClr val="002569"/>
                </a:solidFill>
                <a:effectLst/>
                <a:latin typeface="Calibri" charset="0"/>
                <a:ea typeface="Calibri" charset="0"/>
                <a:cs typeface="Calibri" charset="0"/>
              </a:rPr>
              <a:t>. 93, 081502 (2008) </a:t>
            </a:r>
          </a:p>
        </p:txBody>
      </p:sp>
    </p:spTree>
    <p:extLst>
      <p:ext uri="{BB962C8B-B14F-4D97-AF65-F5344CB8AC3E}">
        <p14:creationId xmlns:p14="http://schemas.microsoft.com/office/powerpoint/2010/main" val="1312196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442" name="Group 1"/>
          <p:cNvGrpSpPr>
            <a:grpSpLocks/>
          </p:cNvGrpSpPr>
          <p:nvPr/>
        </p:nvGrpSpPr>
        <p:grpSpPr bwMode="auto">
          <a:xfrm>
            <a:off x="5486400" y="2319338"/>
            <a:ext cx="2667000" cy="2209800"/>
            <a:chOff x="1524000" y="304800"/>
            <a:chExt cx="2667000" cy="2209800"/>
          </a:xfrm>
        </p:grpSpPr>
        <p:sp>
          <p:nvSpPr>
            <p:cNvPr id="3" name="Oval 2"/>
            <p:cNvSpPr/>
            <p:nvPr/>
          </p:nvSpPr>
          <p:spPr>
            <a:xfrm>
              <a:off x="2209800" y="1828800"/>
              <a:ext cx="1295400" cy="228600"/>
            </a:xfrm>
            <a:prstGeom prst="ellipse">
              <a:avLst/>
            </a:prstGeom>
            <a:noFill/>
            <a:ln w="25400" cap="flat">
              <a:solidFill>
                <a:srgbClr val="FF0000"/>
              </a:solidFill>
              <a:round/>
            </a:ln>
            <a:effectLst>
              <a:glow rad="76200">
                <a:srgbClr val="E68F97">
                  <a:alpha val="75000"/>
                </a:srgbClr>
              </a:glow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prst="angle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buNone/>
                <a:defRPr/>
              </a:pPr>
              <a:endParaRPr lang="en-US">
                <a:solidFill>
                  <a:srgbClr val="000000"/>
                </a:solidFill>
                <a:effectLst/>
                <a:ea typeface="ＭＳ Ｐゴシック" charset="-128"/>
                <a:cs typeface="ＭＳ Ｐゴシック" charset="-128"/>
              </a:endParaRPr>
            </a:p>
          </p:txBody>
        </p:sp>
        <p:pic>
          <p:nvPicPr>
            <p:cNvPr id="61466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98650" y="579438"/>
              <a:ext cx="2063750" cy="11731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Oval 4"/>
            <p:cNvSpPr/>
            <p:nvPr/>
          </p:nvSpPr>
          <p:spPr>
            <a:xfrm>
              <a:off x="1600200" y="762000"/>
              <a:ext cx="838200" cy="1524000"/>
            </a:xfrm>
            <a:prstGeom prst="ellipse">
              <a:avLst/>
            </a:prstGeom>
            <a:noFill/>
            <a:ln w="19050" cap="flat">
              <a:solidFill>
                <a:srgbClr val="800000"/>
              </a:solidFill>
              <a:round/>
            </a:ln>
            <a:scene3d>
              <a:camera prst="orthographicFront"/>
              <a:lightRig rig="threePt" dir="t"/>
            </a:scene3d>
            <a:sp3d>
              <a:bevelT prst="angle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buNone/>
                <a:defRPr/>
              </a:pPr>
              <a:endParaRPr lang="en-US">
                <a:solidFill>
                  <a:srgbClr val="000000"/>
                </a:solidFill>
                <a:effectLst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6" name="Oval 5"/>
            <p:cNvSpPr/>
            <p:nvPr/>
          </p:nvSpPr>
          <p:spPr>
            <a:xfrm>
              <a:off x="3276600" y="762000"/>
              <a:ext cx="838200" cy="1524000"/>
            </a:xfrm>
            <a:prstGeom prst="ellipse">
              <a:avLst/>
            </a:prstGeom>
            <a:noFill/>
            <a:ln w="19050" cap="flat">
              <a:solidFill>
                <a:srgbClr val="800000"/>
              </a:solidFill>
              <a:round/>
            </a:ln>
            <a:scene3d>
              <a:camera prst="orthographicFront"/>
              <a:lightRig rig="threePt" dir="t"/>
            </a:scene3d>
            <a:sp3d>
              <a:bevelT prst="angle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buNone/>
                <a:defRPr/>
              </a:pPr>
              <a:endParaRPr lang="en-US">
                <a:solidFill>
                  <a:srgbClr val="000000"/>
                </a:solidFill>
                <a:effectLst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61473" name="TextBox 6"/>
            <p:cNvSpPr txBox="1">
              <a:spLocks noChangeArrowheads="1"/>
            </p:cNvSpPr>
            <p:nvPr/>
          </p:nvSpPr>
          <p:spPr bwMode="auto">
            <a:xfrm>
              <a:off x="2514600" y="304800"/>
              <a:ext cx="533400" cy="2460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>
                <a:buNone/>
              </a:pPr>
              <a:r>
                <a:rPr lang="en-US" altLang="en-US" sz="1000">
                  <a:solidFill>
                    <a:srgbClr val="000000"/>
                  </a:solidFill>
                  <a:effectLst/>
                  <a:latin typeface="Calibri" charset="0"/>
                </a:rPr>
                <a:t>RF</a:t>
              </a:r>
            </a:p>
          </p:txBody>
        </p:sp>
        <p:sp>
          <p:nvSpPr>
            <p:cNvPr id="8" name="Oval 7"/>
            <p:cNvSpPr>
              <a:spLocks noChangeArrowheads="1"/>
            </p:cNvSpPr>
            <p:nvPr/>
          </p:nvSpPr>
          <p:spPr bwMode="auto">
            <a:xfrm>
              <a:off x="2514600" y="304800"/>
              <a:ext cx="304800" cy="246062"/>
            </a:xfrm>
            <a:prstGeom prst="ellipse">
              <a:avLst/>
            </a:prstGeom>
            <a:noFill/>
            <a:ln w="9525">
              <a:solidFill>
                <a:srgbClr val="727272"/>
              </a:solidFill>
              <a:round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buNone/>
                <a:defRPr/>
              </a:pPr>
              <a:endParaRPr lang="en-US">
                <a:effectLst/>
                <a:latin typeface="Calibri" charset="0"/>
                <a:ea typeface="+mn-ea"/>
              </a:endParaRPr>
            </a:p>
          </p:txBody>
        </p:sp>
        <p:sp>
          <p:nvSpPr>
            <p:cNvPr id="9" name="Isosceles Triangle 8"/>
            <p:cNvSpPr>
              <a:spLocks noChangeArrowheads="1"/>
            </p:cNvSpPr>
            <p:nvPr/>
          </p:nvSpPr>
          <p:spPr bwMode="auto">
            <a:xfrm>
              <a:off x="2819400" y="503237"/>
              <a:ext cx="76200" cy="76200"/>
            </a:xfrm>
            <a:prstGeom prst="triangle">
              <a:avLst>
                <a:gd name="adj" fmla="val 50000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buNone/>
                <a:defRPr/>
              </a:pPr>
              <a:endParaRPr lang="en-US">
                <a:effectLst/>
                <a:latin typeface="Calibri" charset="0"/>
                <a:ea typeface="+mn-ea"/>
              </a:endParaRPr>
            </a:p>
          </p:txBody>
        </p:sp>
        <p:cxnSp>
          <p:nvCxnSpPr>
            <p:cNvPr id="10" name="Straight Connector 9"/>
            <p:cNvCxnSpPr>
              <a:cxnSpLocks noChangeShapeType="1"/>
            </p:cNvCxnSpPr>
            <p:nvPr/>
          </p:nvCxnSpPr>
          <p:spPr bwMode="auto">
            <a:xfrm rot="5400000" flipH="1" flipV="1">
              <a:off x="1524000" y="1371600"/>
              <a:ext cx="76200" cy="76200"/>
            </a:xfrm>
            <a:prstGeom prst="line">
              <a:avLst/>
            </a:prstGeom>
            <a:noFill/>
            <a:ln w="25400">
              <a:solidFill>
                <a:srgbClr val="800000"/>
              </a:solidFill>
              <a:round/>
              <a:headEnd/>
              <a:tailEnd/>
            </a:ln>
            <a:effectLst>
              <a:outerShdw dist="20000" dir="5400000" rotWithShape="0">
                <a:srgbClr val="808080">
                  <a:alpha val="37999"/>
                </a:srgbClr>
              </a:outerShdw>
            </a:effectLst>
          </p:spPr>
        </p:cxnSp>
        <p:cxnSp>
          <p:nvCxnSpPr>
            <p:cNvPr id="11" name="Straight Connector 10"/>
            <p:cNvCxnSpPr>
              <a:cxnSpLocks noChangeShapeType="1"/>
            </p:cNvCxnSpPr>
            <p:nvPr/>
          </p:nvCxnSpPr>
          <p:spPr bwMode="auto">
            <a:xfrm rot="5400000" flipH="1" flipV="1">
              <a:off x="1600200" y="1524000"/>
              <a:ext cx="76200" cy="76200"/>
            </a:xfrm>
            <a:prstGeom prst="line">
              <a:avLst/>
            </a:prstGeom>
            <a:noFill/>
            <a:ln w="25400">
              <a:solidFill>
                <a:srgbClr val="800000"/>
              </a:solidFill>
              <a:round/>
              <a:headEnd/>
              <a:tailEnd/>
            </a:ln>
            <a:effectLst>
              <a:outerShdw dist="20000" dir="5400000" rotWithShape="0">
                <a:srgbClr val="808080">
                  <a:alpha val="37999"/>
                </a:srgbClr>
              </a:outerShdw>
            </a:effectLst>
          </p:spPr>
        </p:cxnSp>
        <p:cxnSp>
          <p:nvCxnSpPr>
            <p:cNvPr id="12" name="Straight Connector 11"/>
            <p:cNvCxnSpPr>
              <a:cxnSpLocks noChangeShapeType="1"/>
            </p:cNvCxnSpPr>
            <p:nvPr/>
          </p:nvCxnSpPr>
          <p:spPr bwMode="auto">
            <a:xfrm rot="16200000" flipV="1">
              <a:off x="1524000" y="1524000"/>
              <a:ext cx="76200" cy="76200"/>
            </a:xfrm>
            <a:prstGeom prst="line">
              <a:avLst/>
            </a:prstGeom>
            <a:noFill/>
            <a:ln w="25400">
              <a:solidFill>
                <a:srgbClr val="800000"/>
              </a:solidFill>
              <a:round/>
              <a:headEnd/>
              <a:tailEnd/>
            </a:ln>
            <a:effectLst>
              <a:outerShdw dist="20000" dir="5400000" rotWithShape="0">
                <a:srgbClr val="808080">
                  <a:alpha val="37999"/>
                </a:srgbClr>
              </a:outerShdw>
            </a:effectLst>
          </p:spPr>
        </p:cxnSp>
        <p:cxnSp>
          <p:nvCxnSpPr>
            <p:cNvPr id="13" name="Straight Connector 12"/>
            <p:cNvCxnSpPr>
              <a:cxnSpLocks noChangeShapeType="1"/>
            </p:cNvCxnSpPr>
            <p:nvPr/>
          </p:nvCxnSpPr>
          <p:spPr bwMode="auto">
            <a:xfrm rot="16200000" flipV="1">
              <a:off x="1600200" y="1371600"/>
              <a:ext cx="76200" cy="76200"/>
            </a:xfrm>
            <a:prstGeom prst="line">
              <a:avLst/>
            </a:prstGeom>
            <a:noFill/>
            <a:ln w="25400">
              <a:solidFill>
                <a:srgbClr val="800000"/>
              </a:solidFill>
              <a:round/>
              <a:headEnd/>
              <a:tailEnd/>
            </a:ln>
            <a:effectLst>
              <a:outerShdw dist="20000" dir="5400000" rotWithShape="0">
                <a:srgbClr val="808080">
                  <a:alpha val="37999"/>
                </a:srgbClr>
              </a:outerShdw>
            </a:effectLst>
          </p:spPr>
        </p:cxnSp>
        <p:cxnSp>
          <p:nvCxnSpPr>
            <p:cNvPr id="14" name="Straight Connector 13"/>
            <p:cNvCxnSpPr>
              <a:cxnSpLocks noChangeShapeType="1"/>
            </p:cNvCxnSpPr>
            <p:nvPr/>
          </p:nvCxnSpPr>
          <p:spPr bwMode="auto">
            <a:xfrm rot="5400000" flipH="1" flipV="1">
              <a:off x="4038600" y="1371600"/>
              <a:ext cx="76200" cy="76200"/>
            </a:xfrm>
            <a:prstGeom prst="line">
              <a:avLst/>
            </a:prstGeom>
            <a:noFill/>
            <a:ln w="25400">
              <a:solidFill>
                <a:srgbClr val="800000"/>
              </a:solidFill>
              <a:round/>
              <a:headEnd/>
              <a:tailEnd/>
            </a:ln>
            <a:effectLst>
              <a:outerShdw dist="20000" dir="5400000" rotWithShape="0">
                <a:srgbClr val="808080">
                  <a:alpha val="37999"/>
                </a:srgbClr>
              </a:outerShdw>
            </a:effectLst>
          </p:spPr>
        </p:cxnSp>
        <p:cxnSp>
          <p:nvCxnSpPr>
            <p:cNvPr id="15" name="Straight Connector 14"/>
            <p:cNvCxnSpPr>
              <a:cxnSpLocks noChangeShapeType="1"/>
            </p:cNvCxnSpPr>
            <p:nvPr/>
          </p:nvCxnSpPr>
          <p:spPr bwMode="auto">
            <a:xfrm rot="5400000" flipH="1" flipV="1">
              <a:off x="4114800" y="1524000"/>
              <a:ext cx="76200" cy="76200"/>
            </a:xfrm>
            <a:prstGeom prst="line">
              <a:avLst/>
            </a:prstGeom>
            <a:noFill/>
            <a:ln w="25400">
              <a:solidFill>
                <a:srgbClr val="800000"/>
              </a:solidFill>
              <a:round/>
              <a:headEnd/>
              <a:tailEnd/>
            </a:ln>
            <a:effectLst>
              <a:outerShdw dist="20000" dir="5400000" rotWithShape="0">
                <a:srgbClr val="808080">
                  <a:alpha val="37999"/>
                </a:srgbClr>
              </a:outerShdw>
            </a:effectLst>
          </p:spPr>
        </p:cxnSp>
        <p:cxnSp>
          <p:nvCxnSpPr>
            <p:cNvPr id="16" name="Straight Connector 15"/>
            <p:cNvCxnSpPr>
              <a:cxnSpLocks noChangeShapeType="1"/>
            </p:cNvCxnSpPr>
            <p:nvPr/>
          </p:nvCxnSpPr>
          <p:spPr bwMode="auto">
            <a:xfrm rot="16200000" flipV="1">
              <a:off x="4038600" y="1524000"/>
              <a:ext cx="76200" cy="76200"/>
            </a:xfrm>
            <a:prstGeom prst="line">
              <a:avLst/>
            </a:prstGeom>
            <a:noFill/>
            <a:ln w="25400">
              <a:solidFill>
                <a:srgbClr val="800000"/>
              </a:solidFill>
              <a:round/>
              <a:headEnd/>
              <a:tailEnd/>
            </a:ln>
            <a:effectLst>
              <a:outerShdw dist="20000" dir="5400000" rotWithShape="0">
                <a:srgbClr val="808080">
                  <a:alpha val="37999"/>
                </a:srgbClr>
              </a:outerShdw>
            </a:effectLst>
          </p:spPr>
        </p:cxnSp>
        <p:cxnSp>
          <p:nvCxnSpPr>
            <p:cNvPr id="17" name="Straight Connector 16"/>
            <p:cNvCxnSpPr>
              <a:cxnSpLocks noChangeShapeType="1"/>
            </p:cNvCxnSpPr>
            <p:nvPr/>
          </p:nvCxnSpPr>
          <p:spPr bwMode="auto">
            <a:xfrm rot="16200000" flipV="1">
              <a:off x="4114800" y="1371600"/>
              <a:ext cx="76200" cy="76200"/>
            </a:xfrm>
            <a:prstGeom prst="line">
              <a:avLst/>
            </a:prstGeom>
            <a:noFill/>
            <a:ln w="25400">
              <a:solidFill>
                <a:srgbClr val="800000"/>
              </a:solidFill>
              <a:round/>
              <a:headEnd/>
              <a:tailEnd/>
            </a:ln>
            <a:effectLst>
              <a:outerShdw dist="20000" dir="5400000" rotWithShape="0">
                <a:srgbClr val="808080">
                  <a:alpha val="37999"/>
                </a:srgbClr>
              </a:outerShdw>
            </a:effectLst>
          </p:spPr>
        </p:cxnSp>
        <p:cxnSp>
          <p:nvCxnSpPr>
            <p:cNvPr id="18" name="Straight Connector 17"/>
            <p:cNvCxnSpPr>
              <a:cxnSpLocks noChangeShapeType="1"/>
            </p:cNvCxnSpPr>
            <p:nvPr/>
          </p:nvCxnSpPr>
          <p:spPr bwMode="auto">
            <a:xfrm rot="5400000" flipH="1" flipV="1">
              <a:off x="2667000" y="1981200"/>
              <a:ext cx="76200" cy="7620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>
              <a:outerShdw dist="20000" dir="5400000" rotWithShape="0">
                <a:srgbClr val="808080">
                  <a:alpha val="37999"/>
                </a:srgbClr>
              </a:outerShdw>
            </a:effectLst>
          </p:spPr>
        </p:cxnSp>
        <p:cxnSp>
          <p:nvCxnSpPr>
            <p:cNvPr id="19" name="Straight Connector 18"/>
            <p:cNvCxnSpPr>
              <a:cxnSpLocks noChangeShapeType="1"/>
            </p:cNvCxnSpPr>
            <p:nvPr/>
          </p:nvCxnSpPr>
          <p:spPr bwMode="auto">
            <a:xfrm rot="16200000" flipH="1">
              <a:off x="2667000" y="2057400"/>
              <a:ext cx="76200" cy="7620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>
              <a:outerShdw dist="20000" dir="5400000" rotWithShape="0">
                <a:srgbClr val="808080">
                  <a:alpha val="37999"/>
                </a:srgbClr>
              </a:outerShdw>
            </a:effectLst>
          </p:spPr>
        </p:cxnSp>
        <p:cxnSp>
          <p:nvCxnSpPr>
            <p:cNvPr id="20" name="Straight Connector 19"/>
            <p:cNvCxnSpPr>
              <a:cxnSpLocks noChangeShapeType="1"/>
            </p:cNvCxnSpPr>
            <p:nvPr/>
          </p:nvCxnSpPr>
          <p:spPr bwMode="auto">
            <a:xfrm rot="5400000" flipH="1" flipV="1">
              <a:off x="2971800" y="2057400"/>
              <a:ext cx="76200" cy="7620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>
              <a:outerShdw dist="20000" dir="5400000" rotWithShape="0">
                <a:srgbClr val="808080">
                  <a:alpha val="37999"/>
                </a:srgbClr>
              </a:outerShdw>
            </a:effectLst>
          </p:spPr>
        </p:cxnSp>
        <p:cxnSp>
          <p:nvCxnSpPr>
            <p:cNvPr id="21" name="Straight Connector 20"/>
            <p:cNvCxnSpPr>
              <a:cxnSpLocks noChangeShapeType="1"/>
            </p:cNvCxnSpPr>
            <p:nvPr/>
          </p:nvCxnSpPr>
          <p:spPr bwMode="auto">
            <a:xfrm rot="16200000" flipH="1">
              <a:off x="2971800" y="1981200"/>
              <a:ext cx="76200" cy="7620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>
              <a:outerShdw dist="20000" dir="5400000" rotWithShape="0">
                <a:srgbClr val="808080">
                  <a:alpha val="37999"/>
                </a:srgbClr>
              </a:outerShdw>
            </a:effectLst>
          </p:spPr>
        </p:cxnSp>
        <p:sp>
          <p:nvSpPr>
            <p:cNvPr id="61488" name="TextBox 21"/>
            <p:cNvSpPr txBox="1">
              <a:spLocks noChangeArrowheads="1"/>
            </p:cNvSpPr>
            <p:nvPr/>
          </p:nvSpPr>
          <p:spPr bwMode="auto">
            <a:xfrm>
              <a:off x="2590800" y="2206625"/>
              <a:ext cx="838200" cy="307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>
                <a:buNone/>
              </a:pPr>
              <a:r>
                <a:rPr lang="en-US" altLang="en-US" sz="1400" b="1">
                  <a:solidFill>
                    <a:srgbClr val="000000"/>
                  </a:solidFill>
                  <a:effectLst/>
                  <a:latin typeface="Calibri" charset="0"/>
                </a:rPr>
                <a:t>E-field</a:t>
              </a:r>
            </a:p>
          </p:txBody>
        </p:sp>
      </p:grpSp>
      <p:grpSp>
        <p:nvGrpSpPr>
          <p:cNvPr id="61443" name="Group 34"/>
          <p:cNvGrpSpPr>
            <a:grpSpLocks/>
          </p:cNvGrpSpPr>
          <p:nvPr/>
        </p:nvGrpSpPr>
        <p:grpSpPr bwMode="auto">
          <a:xfrm>
            <a:off x="1066800" y="2176463"/>
            <a:ext cx="3200400" cy="2565400"/>
            <a:chOff x="5334000" y="381000"/>
            <a:chExt cx="3200400" cy="2565975"/>
          </a:xfrm>
        </p:grpSpPr>
        <p:sp>
          <p:nvSpPr>
            <p:cNvPr id="36" name="Can 35"/>
            <p:cNvSpPr>
              <a:spLocks noChangeArrowheads="1"/>
            </p:cNvSpPr>
            <p:nvPr/>
          </p:nvSpPr>
          <p:spPr bwMode="auto">
            <a:xfrm>
              <a:off x="6172200" y="1956153"/>
              <a:ext cx="1371600" cy="990822"/>
            </a:xfrm>
            <a:prstGeom prst="can">
              <a:avLst>
                <a:gd name="adj" fmla="val 36537"/>
              </a:avLst>
            </a:prstGeom>
            <a:solidFill>
              <a:srgbClr val="FF9A97"/>
            </a:solidFill>
            <a:ln w="9525">
              <a:noFill/>
              <a:round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buNone/>
                <a:defRPr/>
              </a:pPr>
              <a:endParaRPr lang="en-US">
                <a:effectLst/>
                <a:latin typeface="Calibri" charset="0"/>
                <a:ea typeface="+mn-ea"/>
              </a:endParaRPr>
            </a:p>
          </p:txBody>
        </p:sp>
        <p:sp>
          <p:nvSpPr>
            <p:cNvPr id="37" name="Oval 36"/>
            <p:cNvSpPr/>
            <p:nvPr/>
          </p:nvSpPr>
          <p:spPr>
            <a:xfrm>
              <a:off x="6172200" y="1956375"/>
              <a:ext cx="1371600" cy="533400"/>
            </a:xfrm>
            <a:prstGeom prst="ellipse">
              <a:avLst/>
            </a:prstGeom>
            <a:solidFill>
              <a:srgbClr val="FF7A7A"/>
            </a:solidFill>
            <a:ln>
              <a:noFill/>
            </a:ln>
            <a:effectLst>
              <a:glow rad="101600">
                <a:srgbClr val="FF7A7A">
                  <a:alpha val="75000"/>
                </a:srgbClr>
              </a:glow>
              <a:outerShdw blurRad="40000" dist="23000" dir="5400000" rotWithShape="0">
                <a:srgbClr val="FF858B">
                  <a:alpha val="99000"/>
                </a:srgbClr>
              </a:outerShdw>
            </a:effectLst>
            <a:scene3d>
              <a:camera prst="orthographicFront"/>
              <a:lightRig rig="threePt" dir="t"/>
            </a:scene3d>
            <a:sp3d contourW="12700">
              <a:contourClr>
                <a:srgbClr val="FF7A7A"/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buNone/>
                <a:defRPr/>
              </a:pPr>
              <a:endParaRPr lang="en-US">
                <a:solidFill>
                  <a:srgbClr val="000000"/>
                </a:solidFill>
                <a:effectLst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38" name="Oval 37"/>
            <p:cNvSpPr/>
            <p:nvPr/>
          </p:nvSpPr>
          <p:spPr>
            <a:xfrm>
              <a:off x="6096000" y="1054259"/>
              <a:ext cx="1524000" cy="774541"/>
            </a:xfrm>
            <a:prstGeom prst="ellipse">
              <a:avLst/>
            </a:prstGeom>
            <a:solidFill>
              <a:srgbClr val="81B4C3"/>
            </a:solidFill>
            <a:scene3d>
              <a:camera prst="orthographicFront"/>
              <a:lightRig rig="threePt" dir="t">
                <a:rot lat="0" lon="0" rev="12420000"/>
              </a:lightRig>
            </a:scene3d>
            <a:sp3d>
              <a:bevelT prst="angle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buNone/>
                <a:defRPr/>
              </a:pPr>
              <a:endParaRPr lang="en-US">
                <a:solidFill>
                  <a:srgbClr val="000000"/>
                </a:solidFill>
                <a:effectLst/>
                <a:ea typeface="ＭＳ Ｐゴシック" charset="-128"/>
                <a:cs typeface="ＭＳ Ｐゴシック" charset="-128"/>
              </a:endParaRPr>
            </a:p>
          </p:txBody>
        </p:sp>
        <p:cxnSp>
          <p:nvCxnSpPr>
            <p:cNvPr id="39" name="Straight Connector 38"/>
            <p:cNvCxnSpPr>
              <a:cxnSpLocks noChangeShapeType="1"/>
            </p:cNvCxnSpPr>
            <p:nvPr/>
          </p:nvCxnSpPr>
          <p:spPr bwMode="auto">
            <a:xfrm rot="5400000">
              <a:off x="6553116" y="1008203"/>
              <a:ext cx="760582" cy="1587"/>
            </a:xfrm>
            <a:prstGeom prst="line">
              <a:avLst/>
            </a:prstGeom>
            <a:noFill/>
            <a:ln w="25400">
              <a:solidFill>
                <a:srgbClr val="81B4C3"/>
              </a:solidFill>
              <a:round/>
              <a:headEnd/>
              <a:tailEnd/>
            </a:ln>
            <a:effectLst>
              <a:outerShdw dist="20000" dir="5400000" rotWithShape="0">
                <a:srgbClr val="808080">
                  <a:alpha val="37999"/>
                </a:srgbClr>
              </a:outerShdw>
            </a:effectLst>
          </p:spPr>
        </p:cxnSp>
        <p:sp>
          <p:nvSpPr>
            <p:cNvPr id="40" name="Oval 39"/>
            <p:cNvSpPr>
              <a:spLocks noChangeArrowheads="1"/>
            </p:cNvSpPr>
            <p:nvPr/>
          </p:nvSpPr>
          <p:spPr bwMode="auto">
            <a:xfrm>
              <a:off x="6780213" y="381000"/>
              <a:ext cx="304800" cy="246117"/>
            </a:xfrm>
            <a:prstGeom prst="ellipse">
              <a:avLst/>
            </a:prstGeom>
            <a:noFill/>
            <a:ln w="19050">
              <a:solidFill>
                <a:srgbClr val="727272"/>
              </a:solidFill>
              <a:round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buNone/>
                <a:defRPr/>
              </a:pPr>
              <a:endParaRPr lang="en-US">
                <a:effectLst/>
                <a:latin typeface="Calibri" charset="0"/>
                <a:ea typeface="+mn-ea"/>
              </a:endParaRPr>
            </a:p>
          </p:txBody>
        </p:sp>
        <p:sp>
          <p:nvSpPr>
            <p:cNvPr id="61458" name="TextBox 40"/>
            <p:cNvSpPr txBox="1">
              <a:spLocks noChangeArrowheads="1"/>
            </p:cNvSpPr>
            <p:nvPr/>
          </p:nvSpPr>
          <p:spPr bwMode="auto">
            <a:xfrm>
              <a:off x="6781800" y="381000"/>
              <a:ext cx="533400" cy="2461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>
                <a:buNone/>
              </a:pPr>
              <a:r>
                <a:rPr lang="en-US" altLang="en-US" sz="1000">
                  <a:solidFill>
                    <a:srgbClr val="000000"/>
                  </a:solidFill>
                  <a:effectLst/>
                  <a:latin typeface="Calibri" charset="0"/>
                </a:rPr>
                <a:t>RF</a:t>
              </a:r>
            </a:p>
          </p:txBody>
        </p:sp>
        <p:cxnSp>
          <p:nvCxnSpPr>
            <p:cNvPr id="42" name="Straight Arrow Connector 41"/>
            <p:cNvCxnSpPr>
              <a:cxnSpLocks noChangeShapeType="1"/>
            </p:cNvCxnSpPr>
            <p:nvPr/>
          </p:nvCxnSpPr>
          <p:spPr bwMode="auto">
            <a:xfrm rot="5400000">
              <a:off x="5827636" y="2222913"/>
              <a:ext cx="687541" cy="1587"/>
            </a:xfrm>
            <a:prstGeom prst="straightConnector1">
              <a:avLst/>
            </a:prstGeom>
            <a:noFill/>
            <a:ln w="25400">
              <a:solidFill>
                <a:srgbClr val="FF0000"/>
              </a:solidFill>
              <a:round/>
              <a:headEnd type="arrow" w="med" len="med"/>
              <a:tailEnd type="arrow" w="med" len="med"/>
            </a:ln>
            <a:effectLst>
              <a:outerShdw dist="20000" dir="5400000" rotWithShape="0">
                <a:srgbClr val="808080">
                  <a:alpha val="37999"/>
                </a:srgbClr>
              </a:outerShdw>
            </a:effectLst>
          </p:spPr>
        </p:cxnSp>
        <p:sp>
          <p:nvSpPr>
            <p:cNvPr id="61460" name="TextBox 42"/>
            <p:cNvSpPr txBox="1">
              <a:spLocks noChangeArrowheads="1"/>
            </p:cNvSpPr>
            <p:nvPr/>
          </p:nvSpPr>
          <p:spPr bwMode="auto">
            <a:xfrm>
              <a:off x="7239000" y="758910"/>
              <a:ext cx="990600" cy="3386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>
                <a:buNone/>
              </a:pPr>
              <a:r>
                <a:rPr lang="en-US" altLang="en-US" sz="1600">
                  <a:solidFill>
                    <a:srgbClr val="000000"/>
                  </a:solidFill>
                  <a:effectLst/>
                  <a:latin typeface="Calibri" charset="0"/>
                </a:rPr>
                <a:t>Electrode</a:t>
              </a:r>
            </a:p>
          </p:txBody>
        </p:sp>
        <p:sp>
          <p:nvSpPr>
            <p:cNvPr id="61461" name="TextBox 43"/>
            <p:cNvSpPr txBox="1">
              <a:spLocks noChangeArrowheads="1"/>
            </p:cNvSpPr>
            <p:nvPr/>
          </p:nvSpPr>
          <p:spPr bwMode="auto">
            <a:xfrm>
              <a:off x="5334000" y="1752907"/>
              <a:ext cx="990600" cy="3382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>
                <a:buNone/>
              </a:pPr>
              <a:r>
                <a:rPr lang="en-US" altLang="en-US" sz="1600">
                  <a:solidFill>
                    <a:srgbClr val="000000"/>
                  </a:solidFill>
                  <a:effectLst/>
                  <a:latin typeface="Calibri" charset="0"/>
                </a:rPr>
                <a:t>Sheath</a:t>
              </a:r>
            </a:p>
          </p:txBody>
        </p:sp>
        <p:sp>
          <p:nvSpPr>
            <p:cNvPr id="61462" name="TextBox 44"/>
            <p:cNvSpPr txBox="1">
              <a:spLocks noChangeArrowheads="1"/>
            </p:cNvSpPr>
            <p:nvPr/>
          </p:nvSpPr>
          <p:spPr bwMode="auto">
            <a:xfrm>
              <a:off x="7543800" y="2243555"/>
              <a:ext cx="990600" cy="338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>
                <a:buNone/>
              </a:pPr>
              <a:r>
                <a:rPr lang="en-US" altLang="en-US" sz="1600">
                  <a:solidFill>
                    <a:srgbClr val="000000"/>
                  </a:solidFill>
                  <a:effectLst/>
                  <a:latin typeface="Calibri" charset="0"/>
                </a:rPr>
                <a:t>Plasma</a:t>
              </a:r>
            </a:p>
          </p:txBody>
        </p:sp>
      </p:grpSp>
      <p:sp>
        <p:nvSpPr>
          <p:cNvPr id="61444" name="TextBox 45"/>
          <p:cNvSpPr txBox="1">
            <a:spLocks noChangeArrowheads="1"/>
          </p:cNvSpPr>
          <p:nvPr/>
        </p:nvSpPr>
        <p:spPr bwMode="auto">
          <a:xfrm>
            <a:off x="5486400" y="1462088"/>
            <a:ext cx="26670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buNone/>
            </a:pPr>
            <a:r>
              <a:rPr lang="en-US" altLang="en-US">
                <a:solidFill>
                  <a:srgbClr val="000000"/>
                </a:solidFill>
                <a:effectLst/>
                <a:latin typeface="Calibri" charset="0"/>
              </a:rPr>
              <a:t>Inductive coupling</a:t>
            </a:r>
          </a:p>
        </p:txBody>
      </p:sp>
      <p:sp>
        <p:nvSpPr>
          <p:cNvPr id="61445" name="TextBox 46"/>
          <p:cNvSpPr txBox="1">
            <a:spLocks noChangeArrowheads="1"/>
          </p:cNvSpPr>
          <p:nvPr/>
        </p:nvSpPr>
        <p:spPr bwMode="auto">
          <a:xfrm>
            <a:off x="1295400" y="1462088"/>
            <a:ext cx="27432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buNone/>
            </a:pPr>
            <a:r>
              <a:rPr lang="en-US" altLang="en-US">
                <a:solidFill>
                  <a:srgbClr val="000000"/>
                </a:solidFill>
                <a:effectLst/>
                <a:latin typeface="Calibri" charset="0"/>
              </a:rPr>
              <a:t>Capacitive coupling</a:t>
            </a:r>
          </a:p>
        </p:txBody>
      </p:sp>
      <p:sp>
        <p:nvSpPr>
          <p:cNvPr id="61446" name="Rectangle 2"/>
          <p:cNvSpPr txBox="1">
            <a:spLocks noChangeArrowheads="1"/>
          </p:cNvSpPr>
          <p:nvPr/>
        </p:nvSpPr>
        <p:spPr bwMode="auto">
          <a:xfrm>
            <a:off x="1903413" y="107153"/>
            <a:ext cx="7243763" cy="1141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r">
              <a:buNone/>
            </a:pPr>
            <a:r>
              <a:rPr lang="de-DE" altLang="en-US" sz="3600" dirty="0" err="1">
                <a:effectLst/>
                <a:latin typeface="Calibri" charset="0"/>
                <a:ea typeface="Calibri" charset="0"/>
                <a:cs typeface="Calibri" charset="0"/>
              </a:rPr>
              <a:t>Concepts</a:t>
            </a:r>
            <a:r>
              <a:rPr lang="de-DE" altLang="en-US" sz="3600" dirty="0">
                <a:effectLst/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de-DE" altLang="en-US" sz="3600" dirty="0" err="1">
                <a:effectLst/>
                <a:latin typeface="Calibri" charset="0"/>
                <a:ea typeface="Calibri" charset="0"/>
                <a:cs typeface="Calibri" charset="0"/>
              </a:rPr>
              <a:t>of</a:t>
            </a:r>
            <a:r>
              <a:rPr lang="de-DE" altLang="en-US" sz="3600" dirty="0">
                <a:effectLst/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de-DE" altLang="en-US" sz="3600" dirty="0" err="1">
                <a:effectLst/>
                <a:latin typeface="Calibri" charset="0"/>
                <a:ea typeface="Calibri" charset="0"/>
                <a:cs typeface="Calibri" charset="0"/>
              </a:rPr>
              <a:t>rf</a:t>
            </a:r>
            <a:r>
              <a:rPr lang="de-DE" altLang="en-US" sz="3600" dirty="0">
                <a:effectLst/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de-DE" altLang="en-US" sz="3600" dirty="0" err="1">
                <a:effectLst/>
                <a:latin typeface="Calibri" charset="0"/>
                <a:ea typeface="Calibri" charset="0"/>
                <a:cs typeface="Calibri" charset="0"/>
              </a:rPr>
              <a:t>plasmas</a:t>
            </a:r>
            <a:endParaRPr lang="de-DE" altLang="en-US" sz="3600" dirty="0">
              <a:effectLst/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61447" name="TextBox 48"/>
          <p:cNvSpPr txBox="1">
            <a:spLocks noChangeArrowheads="1"/>
          </p:cNvSpPr>
          <p:nvPr/>
        </p:nvSpPr>
        <p:spPr bwMode="auto">
          <a:xfrm>
            <a:off x="500063" y="5033963"/>
            <a:ext cx="4143375" cy="13111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285750" indent="-285750" eaLnBrk="1" hangingPunct="1">
              <a:buClr>
                <a:srgbClr val="002569"/>
              </a:buClr>
              <a:buSzPct val="100000"/>
              <a:buFont typeface="Arial" charset="0"/>
              <a:buChar char="•"/>
            </a:pPr>
            <a:r>
              <a:rPr lang="de-DE" altLang="en-US" sz="1800" dirty="0">
                <a:solidFill>
                  <a:srgbClr val="000000"/>
                </a:solidFill>
                <a:effectLst/>
              </a:rPr>
              <a:t> </a:t>
            </a:r>
            <a:r>
              <a:rPr lang="de-DE" altLang="en-US" sz="1800" dirty="0" err="1">
                <a:solidFill>
                  <a:srgbClr val="000000"/>
                </a:solidFill>
                <a:effectLst/>
              </a:rPr>
              <a:t>rf</a:t>
            </a:r>
            <a:r>
              <a:rPr lang="de-DE" altLang="en-US" sz="1800" dirty="0">
                <a:solidFill>
                  <a:srgbClr val="000000"/>
                </a:solidFill>
                <a:effectLst/>
              </a:rPr>
              <a:t> </a:t>
            </a:r>
            <a:r>
              <a:rPr lang="de-DE" altLang="en-US" sz="1800" dirty="0" err="1">
                <a:solidFill>
                  <a:srgbClr val="000000"/>
                </a:solidFill>
                <a:effectLst/>
              </a:rPr>
              <a:t>voltage</a:t>
            </a:r>
            <a:r>
              <a:rPr lang="de-DE" altLang="en-US" sz="1800" dirty="0">
                <a:solidFill>
                  <a:srgbClr val="000000"/>
                </a:solidFill>
                <a:effectLst/>
              </a:rPr>
              <a:t> </a:t>
            </a:r>
            <a:r>
              <a:rPr lang="de-DE" altLang="en-US" sz="1800" dirty="0" err="1">
                <a:solidFill>
                  <a:srgbClr val="000000"/>
                </a:solidFill>
                <a:effectLst/>
              </a:rPr>
              <a:t>applied</a:t>
            </a:r>
            <a:r>
              <a:rPr lang="de-DE" altLang="en-US" sz="1800" dirty="0">
                <a:solidFill>
                  <a:srgbClr val="000000"/>
                </a:solidFill>
                <a:effectLst/>
              </a:rPr>
              <a:t> </a:t>
            </a:r>
            <a:r>
              <a:rPr lang="de-DE" altLang="en-US" sz="1800" dirty="0" err="1">
                <a:solidFill>
                  <a:srgbClr val="000000"/>
                </a:solidFill>
                <a:effectLst/>
              </a:rPr>
              <a:t>to</a:t>
            </a:r>
            <a:r>
              <a:rPr lang="de-DE" altLang="en-US" sz="1800" dirty="0">
                <a:solidFill>
                  <a:srgbClr val="000000"/>
                </a:solidFill>
                <a:effectLst/>
              </a:rPr>
              <a:t> an </a:t>
            </a:r>
            <a:r>
              <a:rPr lang="de-DE" altLang="en-US" sz="1800" dirty="0" err="1">
                <a:solidFill>
                  <a:srgbClr val="000000"/>
                </a:solidFill>
                <a:effectLst/>
              </a:rPr>
              <a:t>electrode</a:t>
            </a:r>
            <a:endParaRPr lang="de-DE" altLang="en-US" sz="1800" dirty="0">
              <a:solidFill>
                <a:srgbClr val="000000"/>
              </a:solidFill>
              <a:effectLst/>
            </a:endParaRPr>
          </a:p>
          <a:p>
            <a:pPr marL="285750" indent="-285750" eaLnBrk="1" hangingPunct="1">
              <a:buClr>
                <a:srgbClr val="002569"/>
              </a:buClr>
              <a:buSzPct val="100000"/>
              <a:buFont typeface="Arial" charset="0"/>
              <a:buChar char="•"/>
            </a:pPr>
            <a:r>
              <a:rPr lang="de-DE" altLang="en-US" sz="1800" dirty="0">
                <a:solidFill>
                  <a:srgbClr val="000000"/>
                </a:solidFill>
                <a:effectLst/>
              </a:rPr>
              <a:t> </a:t>
            </a:r>
            <a:r>
              <a:rPr lang="de-DE" altLang="en-US" sz="1800" dirty="0" err="1">
                <a:solidFill>
                  <a:srgbClr val="000000"/>
                </a:solidFill>
                <a:effectLst/>
              </a:rPr>
              <a:t>Sheath</a:t>
            </a:r>
            <a:r>
              <a:rPr lang="de-DE" altLang="en-US" sz="1800" dirty="0">
                <a:solidFill>
                  <a:srgbClr val="000000"/>
                </a:solidFill>
                <a:effectLst/>
              </a:rPr>
              <a:t> </a:t>
            </a:r>
            <a:r>
              <a:rPr lang="de-DE" altLang="en-US" sz="1800" dirty="0" err="1">
                <a:solidFill>
                  <a:srgbClr val="000000"/>
                </a:solidFill>
                <a:effectLst/>
              </a:rPr>
              <a:t>dynamics</a:t>
            </a:r>
            <a:r>
              <a:rPr lang="de-DE" altLang="en-US" sz="1800" dirty="0">
                <a:solidFill>
                  <a:srgbClr val="000000"/>
                </a:solidFill>
                <a:effectLst/>
              </a:rPr>
              <a:t> </a:t>
            </a:r>
            <a:r>
              <a:rPr lang="de-DE" altLang="en-US" sz="1800" dirty="0" err="1">
                <a:solidFill>
                  <a:srgbClr val="000000"/>
                </a:solidFill>
                <a:effectLst/>
              </a:rPr>
              <a:t>controls</a:t>
            </a:r>
            <a:r>
              <a:rPr lang="de-DE" altLang="en-US" sz="1800" dirty="0">
                <a:solidFill>
                  <a:srgbClr val="000000"/>
                </a:solidFill>
                <a:effectLst/>
              </a:rPr>
              <a:t> </a:t>
            </a:r>
            <a:r>
              <a:rPr lang="de-DE" altLang="en-US" sz="1800" dirty="0" err="1">
                <a:solidFill>
                  <a:srgbClr val="000000"/>
                </a:solidFill>
                <a:effectLst/>
              </a:rPr>
              <a:t>plasma</a:t>
            </a:r>
            <a:endParaRPr lang="de-DE" altLang="en-US" sz="1800" dirty="0">
              <a:solidFill>
                <a:srgbClr val="000000"/>
              </a:solidFill>
              <a:effectLst/>
            </a:endParaRPr>
          </a:p>
          <a:p>
            <a:pPr marL="285750" indent="-285750" eaLnBrk="1" hangingPunct="1">
              <a:buClr>
                <a:srgbClr val="002569"/>
              </a:buClr>
              <a:buSzPct val="100000"/>
              <a:buFont typeface="Arial" charset="0"/>
              <a:buChar char="•"/>
            </a:pPr>
            <a:r>
              <a:rPr lang="de-DE" altLang="en-US" sz="1800" dirty="0">
                <a:solidFill>
                  <a:srgbClr val="000000"/>
                </a:solidFill>
                <a:effectLst/>
              </a:rPr>
              <a:t> 2(+) </a:t>
            </a:r>
            <a:r>
              <a:rPr lang="de-DE" altLang="en-US" sz="1800" dirty="0" err="1">
                <a:solidFill>
                  <a:srgbClr val="000000"/>
                </a:solidFill>
                <a:effectLst/>
              </a:rPr>
              <a:t>operation</a:t>
            </a:r>
            <a:r>
              <a:rPr lang="de-DE" altLang="en-US" sz="1800" dirty="0">
                <a:solidFill>
                  <a:srgbClr val="000000"/>
                </a:solidFill>
                <a:effectLst/>
              </a:rPr>
              <a:t> </a:t>
            </a:r>
            <a:r>
              <a:rPr lang="de-DE" altLang="en-US" sz="1800" dirty="0" err="1">
                <a:solidFill>
                  <a:srgbClr val="000000"/>
                </a:solidFill>
                <a:effectLst/>
              </a:rPr>
              <a:t>modes</a:t>
            </a:r>
            <a:r>
              <a:rPr lang="de-DE" altLang="en-US" sz="1800" dirty="0">
                <a:solidFill>
                  <a:srgbClr val="000000"/>
                </a:solidFill>
                <a:effectLst/>
              </a:rPr>
              <a:t>: </a:t>
            </a:r>
            <a:r>
              <a:rPr lang="de-DE" altLang="en-US" sz="1800" dirty="0" err="1">
                <a:solidFill>
                  <a:srgbClr val="000000"/>
                </a:solidFill>
                <a:effectLst/>
              </a:rPr>
              <a:t>alpha</a:t>
            </a:r>
            <a:r>
              <a:rPr lang="de-DE" altLang="en-US" sz="1800" dirty="0">
                <a:solidFill>
                  <a:srgbClr val="000000"/>
                </a:solidFill>
                <a:effectLst/>
              </a:rPr>
              <a:t>, </a:t>
            </a:r>
            <a:r>
              <a:rPr lang="de-DE" altLang="en-US" sz="1800" dirty="0" err="1">
                <a:solidFill>
                  <a:srgbClr val="000000"/>
                </a:solidFill>
                <a:effectLst/>
              </a:rPr>
              <a:t>gamma</a:t>
            </a:r>
            <a:endParaRPr lang="en-US" altLang="en-US" sz="1800" dirty="0">
              <a:solidFill>
                <a:srgbClr val="000000"/>
              </a:solidFill>
              <a:effectLst/>
            </a:endParaRPr>
          </a:p>
        </p:txBody>
      </p:sp>
      <p:sp>
        <p:nvSpPr>
          <p:cNvPr id="61448" name="TextBox 49"/>
          <p:cNvSpPr txBox="1">
            <a:spLocks noChangeArrowheads="1"/>
          </p:cNvSpPr>
          <p:nvPr/>
        </p:nvSpPr>
        <p:spPr bwMode="auto">
          <a:xfrm>
            <a:off x="4783137" y="4978563"/>
            <a:ext cx="4360863" cy="1366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285750" indent="-285750" eaLnBrk="1" hangingPunct="1">
              <a:buClr>
                <a:srgbClr val="002569"/>
              </a:buClr>
              <a:buSzPct val="100000"/>
              <a:buFont typeface="Arial" charset="0"/>
              <a:buChar char="•"/>
            </a:pPr>
            <a:r>
              <a:rPr lang="de-DE" altLang="en-US" sz="1800">
                <a:solidFill>
                  <a:srgbClr val="000000"/>
                </a:solidFill>
                <a:effectLst/>
              </a:rPr>
              <a:t> Coil </a:t>
            </a:r>
            <a:r>
              <a:rPr lang="de-DE" altLang="en-US" sz="1800" dirty="0" err="1">
                <a:solidFill>
                  <a:srgbClr val="000000"/>
                </a:solidFill>
                <a:effectLst/>
              </a:rPr>
              <a:t>driven</a:t>
            </a:r>
            <a:r>
              <a:rPr lang="de-DE" altLang="en-US" sz="1800" dirty="0">
                <a:solidFill>
                  <a:srgbClr val="000000"/>
                </a:solidFill>
                <a:effectLst/>
              </a:rPr>
              <a:t> </a:t>
            </a:r>
            <a:r>
              <a:rPr lang="de-DE" altLang="en-US" sz="1800" dirty="0" err="1">
                <a:solidFill>
                  <a:srgbClr val="000000"/>
                </a:solidFill>
                <a:effectLst/>
              </a:rPr>
              <a:t>with</a:t>
            </a:r>
            <a:r>
              <a:rPr lang="de-DE" altLang="en-US" sz="1800" dirty="0">
                <a:solidFill>
                  <a:srgbClr val="000000"/>
                </a:solidFill>
                <a:effectLst/>
              </a:rPr>
              <a:t> </a:t>
            </a:r>
            <a:r>
              <a:rPr lang="de-DE" altLang="en-US" sz="1800" dirty="0" err="1">
                <a:solidFill>
                  <a:srgbClr val="000000"/>
                </a:solidFill>
                <a:effectLst/>
              </a:rPr>
              <a:t>rf</a:t>
            </a:r>
            <a:r>
              <a:rPr lang="de-DE" altLang="en-US" sz="1800" dirty="0">
                <a:solidFill>
                  <a:srgbClr val="000000"/>
                </a:solidFill>
                <a:effectLst/>
              </a:rPr>
              <a:t> </a:t>
            </a:r>
            <a:r>
              <a:rPr lang="de-DE" altLang="en-US" sz="1800" dirty="0" err="1">
                <a:solidFill>
                  <a:srgbClr val="000000"/>
                </a:solidFill>
                <a:effectLst/>
              </a:rPr>
              <a:t>current</a:t>
            </a:r>
            <a:endParaRPr lang="de-DE" altLang="en-US" sz="1800" dirty="0">
              <a:solidFill>
                <a:srgbClr val="000000"/>
              </a:solidFill>
              <a:effectLst/>
            </a:endParaRPr>
          </a:p>
          <a:p>
            <a:pPr marL="285750" indent="-285750" eaLnBrk="1" hangingPunct="1">
              <a:buClr>
                <a:srgbClr val="002569"/>
              </a:buClr>
              <a:buSzPct val="100000"/>
              <a:buFont typeface="Arial" charset="0"/>
              <a:buChar char="•"/>
            </a:pPr>
            <a:r>
              <a:rPr lang="de-DE" altLang="en-US" sz="1800" dirty="0">
                <a:solidFill>
                  <a:srgbClr val="000000"/>
                </a:solidFill>
                <a:effectLst/>
              </a:rPr>
              <a:t> Time </a:t>
            </a:r>
            <a:r>
              <a:rPr lang="de-DE" altLang="en-US" sz="1800" dirty="0" err="1">
                <a:solidFill>
                  <a:srgbClr val="000000"/>
                </a:solidFill>
                <a:effectLst/>
              </a:rPr>
              <a:t>varying</a:t>
            </a:r>
            <a:r>
              <a:rPr lang="de-DE" altLang="en-US" sz="1800" dirty="0">
                <a:solidFill>
                  <a:srgbClr val="000000"/>
                </a:solidFill>
                <a:effectLst/>
              </a:rPr>
              <a:t> B-</a:t>
            </a:r>
            <a:r>
              <a:rPr lang="de-DE" altLang="en-US" sz="1800" dirty="0" err="1">
                <a:solidFill>
                  <a:srgbClr val="000000"/>
                </a:solidFill>
                <a:effectLst/>
              </a:rPr>
              <a:t>field</a:t>
            </a:r>
            <a:r>
              <a:rPr lang="de-DE" altLang="en-US" sz="1800" dirty="0">
                <a:solidFill>
                  <a:srgbClr val="000000"/>
                </a:solidFill>
                <a:effectLst/>
              </a:rPr>
              <a:t> </a:t>
            </a:r>
            <a:r>
              <a:rPr lang="de-DE" altLang="en-US" sz="1800" dirty="0" err="1">
                <a:solidFill>
                  <a:srgbClr val="000000"/>
                </a:solidFill>
                <a:effectLst/>
              </a:rPr>
              <a:t>induces</a:t>
            </a:r>
            <a:r>
              <a:rPr lang="de-DE" altLang="en-US" sz="1800" dirty="0">
                <a:solidFill>
                  <a:srgbClr val="000000"/>
                </a:solidFill>
                <a:effectLst/>
              </a:rPr>
              <a:t> E-</a:t>
            </a:r>
            <a:r>
              <a:rPr lang="de-DE" altLang="en-US" sz="1800" dirty="0" err="1">
                <a:solidFill>
                  <a:srgbClr val="000000"/>
                </a:solidFill>
                <a:effectLst/>
              </a:rPr>
              <a:t>field</a:t>
            </a:r>
            <a:endParaRPr lang="de-DE" altLang="en-US" sz="1800" dirty="0">
              <a:solidFill>
                <a:srgbClr val="000000"/>
              </a:solidFill>
              <a:effectLst/>
            </a:endParaRPr>
          </a:p>
          <a:p>
            <a:pPr marL="285750" indent="-285750" eaLnBrk="1" hangingPunct="1">
              <a:buClr>
                <a:srgbClr val="002569"/>
              </a:buClr>
              <a:buSzPct val="100000"/>
              <a:buFont typeface="Arial" charset="0"/>
              <a:buChar char="•"/>
            </a:pPr>
            <a:r>
              <a:rPr lang="de-DE" altLang="en-US" sz="1800" dirty="0">
                <a:solidFill>
                  <a:srgbClr val="000000"/>
                </a:solidFill>
                <a:effectLst/>
              </a:rPr>
              <a:t> </a:t>
            </a:r>
            <a:r>
              <a:rPr lang="de-DE" altLang="en-US" sz="1800" dirty="0" err="1">
                <a:solidFill>
                  <a:srgbClr val="000000"/>
                </a:solidFill>
                <a:effectLst/>
              </a:rPr>
              <a:t>Induced</a:t>
            </a:r>
            <a:r>
              <a:rPr lang="de-DE" altLang="en-US" sz="1800" dirty="0">
                <a:solidFill>
                  <a:srgbClr val="000000"/>
                </a:solidFill>
                <a:effectLst/>
              </a:rPr>
              <a:t> E-</a:t>
            </a:r>
            <a:r>
              <a:rPr lang="de-DE" altLang="en-US" sz="1800" dirty="0" err="1">
                <a:solidFill>
                  <a:srgbClr val="000000"/>
                </a:solidFill>
                <a:effectLst/>
              </a:rPr>
              <a:t>field</a:t>
            </a:r>
            <a:r>
              <a:rPr lang="de-DE" altLang="en-US" sz="1800" dirty="0">
                <a:solidFill>
                  <a:srgbClr val="000000"/>
                </a:solidFill>
                <a:effectLst/>
              </a:rPr>
              <a:t> </a:t>
            </a:r>
            <a:r>
              <a:rPr lang="de-DE" altLang="en-US" sz="1800" dirty="0" err="1">
                <a:solidFill>
                  <a:srgbClr val="000000"/>
                </a:solidFill>
                <a:effectLst/>
              </a:rPr>
              <a:t>controls</a:t>
            </a:r>
            <a:r>
              <a:rPr lang="de-DE" altLang="en-US" sz="1800" dirty="0">
                <a:solidFill>
                  <a:srgbClr val="000000"/>
                </a:solidFill>
                <a:effectLst/>
              </a:rPr>
              <a:t> </a:t>
            </a:r>
            <a:r>
              <a:rPr lang="de-DE" altLang="en-US" sz="1800" dirty="0" err="1">
                <a:solidFill>
                  <a:srgbClr val="000000"/>
                </a:solidFill>
                <a:effectLst/>
              </a:rPr>
              <a:t>plasma</a:t>
            </a:r>
            <a:endParaRPr lang="de-DE" altLang="en-US" sz="1800" dirty="0">
              <a:solidFill>
                <a:srgbClr val="000000"/>
              </a:solidFill>
              <a:effectLst/>
            </a:endParaRPr>
          </a:p>
          <a:p>
            <a:pPr marL="285750" indent="-285750" eaLnBrk="1" hangingPunct="1">
              <a:buClr>
                <a:srgbClr val="002569"/>
              </a:buClr>
              <a:buSzPct val="100000"/>
              <a:buFont typeface="Arial" charset="0"/>
              <a:buChar char="•"/>
            </a:pPr>
            <a:r>
              <a:rPr lang="de-DE" altLang="en-US" sz="1800" dirty="0">
                <a:solidFill>
                  <a:srgbClr val="000000"/>
                </a:solidFill>
                <a:effectLst/>
              </a:rPr>
              <a:t> Operation </a:t>
            </a:r>
            <a:r>
              <a:rPr lang="de-DE" altLang="en-US" sz="1800" dirty="0" err="1">
                <a:solidFill>
                  <a:srgbClr val="000000"/>
                </a:solidFill>
                <a:effectLst/>
              </a:rPr>
              <a:t>modes</a:t>
            </a:r>
            <a:r>
              <a:rPr lang="de-DE" altLang="en-US" sz="1800" dirty="0">
                <a:solidFill>
                  <a:srgbClr val="000000"/>
                </a:solidFill>
                <a:effectLst/>
              </a:rPr>
              <a:t>: E-mode, H-mode</a:t>
            </a:r>
            <a:endParaRPr lang="en-US" altLang="en-US" sz="1800" dirty="0">
              <a:solidFill>
                <a:srgbClr val="00000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405437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 txBox="1">
            <a:spLocks noChangeArrowheads="1"/>
          </p:cNvSpPr>
          <p:nvPr/>
        </p:nvSpPr>
        <p:spPr bwMode="auto">
          <a:xfrm>
            <a:off x="1371600" y="204787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r">
              <a:buNone/>
            </a:pPr>
            <a:r>
              <a:rPr lang="en-US" altLang="en-US" sz="3600">
                <a:effectLst/>
                <a:latin typeface="Calibri" charset="0"/>
                <a:ea typeface="Calibri" charset="0"/>
                <a:cs typeface="Calibri" charset="0"/>
              </a:rPr>
              <a:t>Inductively coupled plasmas (ICP)</a:t>
            </a:r>
          </a:p>
        </p:txBody>
      </p:sp>
      <p:grpSp>
        <p:nvGrpSpPr>
          <p:cNvPr id="62467" name="Group 1"/>
          <p:cNvGrpSpPr>
            <a:grpSpLocks/>
          </p:cNvGrpSpPr>
          <p:nvPr/>
        </p:nvGrpSpPr>
        <p:grpSpPr bwMode="auto">
          <a:xfrm>
            <a:off x="714375" y="1517650"/>
            <a:ext cx="3167063" cy="2701453"/>
            <a:chOff x="1524000" y="304800"/>
            <a:chExt cx="2667000" cy="2146360"/>
          </a:xfrm>
        </p:grpSpPr>
        <p:sp>
          <p:nvSpPr>
            <p:cNvPr id="4" name="Oval 3"/>
            <p:cNvSpPr/>
            <p:nvPr/>
          </p:nvSpPr>
          <p:spPr>
            <a:xfrm>
              <a:off x="2209800" y="1828800"/>
              <a:ext cx="1295400" cy="228600"/>
            </a:xfrm>
            <a:prstGeom prst="ellipse">
              <a:avLst/>
            </a:prstGeom>
            <a:noFill/>
            <a:ln w="25400" cap="flat">
              <a:solidFill>
                <a:srgbClr val="FF0000"/>
              </a:solidFill>
              <a:round/>
            </a:ln>
            <a:effectLst>
              <a:glow rad="76200">
                <a:srgbClr val="E68F97">
                  <a:alpha val="75000"/>
                </a:srgbClr>
              </a:glow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prst="angle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buNone/>
                <a:defRPr/>
              </a:pPr>
              <a:endParaRPr lang="en-US">
                <a:solidFill>
                  <a:srgbClr val="000000"/>
                </a:solidFill>
                <a:effectLst/>
                <a:ea typeface="ＭＳ Ｐゴシック" charset="-128"/>
                <a:cs typeface="ＭＳ Ｐゴシック" charset="-128"/>
              </a:endParaRPr>
            </a:p>
          </p:txBody>
        </p:sp>
        <p:pic>
          <p:nvPicPr>
            <p:cNvPr id="62473" name="Picture 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98650" y="579438"/>
              <a:ext cx="2063750" cy="11731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Oval 5"/>
            <p:cNvSpPr/>
            <p:nvPr/>
          </p:nvSpPr>
          <p:spPr>
            <a:xfrm>
              <a:off x="1600200" y="762000"/>
              <a:ext cx="838200" cy="1524000"/>
            </a:xfrm>
            <a:prstGeom prst="ellipse">
              <a:avLst/>
            </a:prstGeom>
            <a:noFill/>
            <a:ln w="19050" cap="flat">
              <a:solidFill>
                <a:srgbClr val="800000"/>
              </a:solidFill>
              <a:round/>
            </a:ln>
            <a:scene3d>
              <a:camera prst="orthographicFront"/>
              <a:lightRig rig="threePt" dir="t"/>
            </a:scene3d>
            <a:sp3d>
              <a:bevelT prst="angle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buNone/>
                <a:defRPr/>
              </a:pPr>
              <a:endParaRPr lang="en-US">
                <a:solidFill>
                  <a:srgbClr val="000000"/>
                </a:solidFill>
                <a:effectLst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7" name="Oval 6"/>
            <p:cNvSpPr/>
            <p:nvPr/>
          </p:nvSpPr>
          <p:spPr>
            <a:xfrm>
              <a:off x="3276600" y="762000"/>
              <a:ext cx="838200" cy="1524000"/>
            </a:xfrm>
            <a:prstGeom prst="ellipse">
              <a:avLst/>
            </a:prstGeom>
            <a:noFill/>
            <a:ln w="19050" cap="flat">
              <a:solidFill>
                <a:srgbClr val="800000"/>
              </a:solidFill>
              <a:round/>
            </a:ln>
            <a:scene3d>
              <a:camera prst="orthographicFront"/>
              <a:lightRig rig="threePt" dir="t"/>
            </a:scene3d>
            <a:sp3d>
              <a:bevelT prst="angle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buNone/>
                <a:defRPr/>
              </a:pPr>
              <a:endParaRPr lang="en-US">
                <a:solidFill>
                  <a:srgbClr val="000000"/>
                </a:solidFill>
                <a:effectLst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62480" name="TextBox 6"/>
            <p:cNvSpPr txBox="1">
              <a:spLocks noChangeArrowheads="1"/>
            </p:cNvSpPr>
            <p:nvPr/>
          </p:nvSpPr>
          <p:spPr bwMode="auto">
            <a:xfrm>
              <a:off x="2514600" y="304800"/>
              <a:ext cx="533400" cy="1956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>
                <a:buNone/>
              </a:pPr>
              <a:r>
                <a:rPr lang="en-US" altLang="en-US" sz="1000">
                  <a:solidFill>
                    <a:srgbClr val="000000"/>
                  </a:solidFill>
                  <a:effectLst/>
                  <a:latin typeface="Calibri" charset="0"/>
                </a:rPr>
                <a:t>RF</a:t>
              </a:r>
            </a:p>
          </p:txBody>
        </p:sp>
        <p:sp>
          <p:nvSpPr>
            <p:cNvPr id="9" name="Oval 8"/>
            <p:cNvSpPr>
              <a:spLocks noChangeArrowheads="1"/>
            </p:cNvSpPr>
            <p:nvPr/>
          </p:nvSpPr>
          <p:spPr bwMode="auto">
            <a:xfrm>
              <a:off x="2514600" y="304800"/>
              <a:ext cx="304800" cy="245954"/>
            </a:xfrm>
            <a:prstGeom prst="ellipse">
              <a:avLst/>
            </a:prstGeom>
            <a:noFill/>
            <a:ln w="9525">
              <a:solidFill>
                <a:srgbClr val="727272"/>
              </a:solidFill>
              <a:round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buNone/>
                <a:defRPr/>
              </a:pPr>
              <a:endParaRPr lang="en-US">
                <a:effectLst/>
                <a:latin typeface="Calibri" charset="0"/>
                <a:ea typeface="+mn-ea"/>
              </a:endParaRPr>
            </a:p>
          </p:txBody>
        </p:sp>
        <p:sp>
          <p:nvSpPr>
            <p:cNvPr id="10" name="Isosceles Triangle 9"/>
            <p:cNvSpPr>
              <a:spLocks noChangeArrowheads="1"/>
            </p:cNvSpPr>
            <p:nvPr/>
          </p:nvSpPr>
          <p:spPr bwMode="auto">
            <a:xfrm>
              <a:off x="2819400" y="502825"/>
              <a:ext cx="76200" cy="76939"/>
            </a:xfrm>
            <a:prstGeom prst="triangle">
              <a:avLst>
                <a:gd name="adj" fmla="val 50000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buNone/>
                <a:defRPr/>
              </a:pPr>
              <a:endParaRPr lang="en-US">
                <a:effectLst/>
                <a:latin typeface="Calibri" charset="0"/>
                <a:ea typeface="+mn-ea"/>
              </a:endParaRPr>
            </a:p>
          </p:txBody>
        </p:sp>
        <p:cxnSp>
          <p:nvCxnSpPr>
            <p:cNvPr id="11" name="Straight Connector 10"/>
            <p:cNvCxnSpPr>
              <a:cxnSpLocks noChangeShapeType="1"/>
            </p:cNvCxnSpPr>
            <p:nvPr/>
          </p:nvCxnSpPr>
          <p:spPr bwMode="auto">
            <a:xfrm rot="5400000" flipH="1" flipV="1">
              <a:off x="1524261" y="1371600"/>
              <a:ext cx="75678" cy="76200"/>
            </a:xfrm>
            <a:prstGeom prst="line">
              <a:avLst/>
            </a:prstGeom>
            <a:noFill/>
            <a:ln w="25400">
              <a:solidFill>
                <a:srgbClr val="800000"/>
              </a:solidFill>
              <a:round/>
              <a:headEnd/>
              <a:tailEnd/>
            </a:ln>
            <a:effectLst>
              <a:outerShdw dist="20000" dir="5400000" rotWithShape="0">
                <a:srgbClr val="808080">
                  <a:alpha val="37999"/>
                </a:srgbClr>
              </a:outerShdw>
            </a:effectLst>
          </p:spPr>
        </p:cxnSp>
        <p:cxnSp>
          <p:nvCxnSpPr>
            <p:cNvPr id="12" name="Straight Connector 11"/>
            <p:cNvCxnSpPr>
              <a:cxnSpLocks noChangeShapeType="1"/>
            </p:cNvCxnSpPr>
            <p:nvPr/>
          </p:nvCxnSpPr>
          <p:spPr bwMode="auto">
            <a:xfrm rot="5400000" flipH="1" flipV="1">
              <a:off x="1600462" y="1524218"/>
              <a:ext cx="75678" cy="76200"/>
            </a:xfrm>
            <a:prstGeom prst="line">
              <a:avLst/>
            </a:prstGeom>
            <a:noFill/>
            <a:ln w="25400">
              <a:solidFill>
                <a:srgbClr val="800000"/>
              </a:solidFill>
              <a:round/>
              <a:headEnd/>
              <a:tailEnd/>
            </a:ln>
            <a:effectLst>
              <a:outerShdw dist="20000" dir="5400000" rotWithShape="0">
                <a:srgbClr val="808080">
                  <a:alpha val="37999"/>
                </a:srgbClr>
              </a:outerShdw>
            </a:effectLst>
          </p:spPr>
        </p:cxnSp>
        <p:cxnSp>
          <p:nvCxnSpPr>
            <p:cNvPr id="13" name="Straight Connector 12"/>
            <p:cNvCxnSpPr>
              <a:cxnSpLocks noChangeShapeType="1"/>
            </p:cNvCxnSpPr>
            <p:nvPr/>
          </p:nvCxnSpPr>
          <p:spPr bwMode="auto">
            <a:xfrm rot="16200000" flipV="1">
              <a:off x="1524261" y="1524218"/>
              <a:ext cx="75678" cy="76200"/>
            </a:xfrm>
            <a:prstGeom prst="line">
              <a:avLst/>
            </a:prstGeom>
            <a:noFill/>
            <a:ln w="25400">
              <a:solidFill>
                <a:srgbClr val="800000"/>
              </a:solidFill>
              <a:round/>
              <a:headEnd/>
              <a:tailEnd/>
            </a:ln>
            <a:effectLst>
              <a:outerShdw dist="20000" dir="5400000" rotWithShape="0">
                <a:srgbClr val="808080">
                  <a:alpha val="37999"/>
                </a:srgbClr>
              </a:outerShdw>
            </a:effectLst>
          </p:spPr>
        </p:cxnSp>
        <p:cxnSp>
          <p:nvCxnSpPr>
            <p:cNvPr id="14" name="Straight Connector 13"/>
            <p:cNvCxnSpPr>
              <a:cxnSpLocks noChangeShapeType="1"/>
            </p:cNvCxnSpPr>
            <p:nvPr/>
          </p:nvCxnSpPr>
          <p:spPr bwMode="auto">
            <a:xfrm rot="16200000" flipV="1">
              <a:off x="1600462" y="1371600"/>
              <a:ext cx="75678" cy="76200"/>
            </a:xfrm>
            <a:prstGeom prst="line">
              <a:avLst/>
            </a:prstGeom>
            <a:noFill/>
            <a:ln w="25400">
              <a:solidFill>
                <a:srgbClr val="800000"/>
              </a:solidFill>
              <a:round/>
              <a:headEnd/>
              <a:tailEnd/>
            </a:ln>
            <a:effectLst>
              <a:outerShdw dist="20000" dir="5400000" rotWithShape="0">
                <a:srgbClr val="808080">
                  <a:alpha val="37999"/>
                </a:srgbClr>
              </a:outerShdw>
            </a:effectLst>
          </p:spPr>
        </p:cxnSp>
        <p:cxnSp>
          <p:nvCxnSpPr>
            <p:cNvPr id="15" name="Straight Connector 14"/>
            <p:cNvCxnSpPr>
              <a:cxnSpLocks noChangeShapeType="1"/>
            </p:cNvCxnSpPr>
            <p:nvPr/>
          </p:nvCxnSpPr>
          <p:spPr bwMode="auto">
            <a:xfrm rot="5400000" flipH="1" flipV="1">
              <a:off x="4038861" y="1371600"/>
              <a:ext cx="75678" cy="76200"/>
            </a:xfrm>
            <a:prstGeom prst="line">
              <a:avLst/>
            </a:prstGeom>
            <a:noFill/>
            <a:ln w="25400">
              <a:solidFill>
                <a:srgbClr val="800000"/>
              </a:solidFill>
              <a:round/>
              <a:headEnd/>
              <a:tailEnd/>
            </a:ln>
            <a:effectLst>
              <a:outerShdw dist="20000" dir="5400000" rotWithShape="0">
                <a:srgbClr val="808080">
                  <a:alpha val="37999"/>
                </a:srgbClr>
              </a:outerShdw>
            </a:effectLst>
          </p:spPr>
        </p:cxnSp>
        <p:cxnSp>
          <p:nvCxnSpPr>
            <p:cNvPr id="16" name="Straight Connector 15"/>
            <p:cNvCxnSpPr>
              <a:cxnSpLocks noChangeShapeType="1"/>
            </p:cNvCxnSpPr>
            <p:nvPr/>
          </p:nvCxnSpPr>
          <p:spPr bwMode="auto">
            <a:xfrm rot="5400000" flipH="1" flipV="1">
              <a:off x="4115061" y="1524218"/>
              <a:ext cx="75678" cy="76200"/>
            </a:xfrm>
            <a:prstGeom prst="line">
              <a:avLst/>
            </a:prstGeom>
            <a:noFill/>
            <a:ln w="25400">
              <a:solidFill>
                <a:srgbClr val="800000"/>
              </a:solidFill>
              <a:round/>
              <a:headEnd/>
              <a:tailEnd/>
            </a:ln>
            <a:effectLst>
              <a:outerShdw dist="20000" dir="5400000" rotWithShape="0">
                <a:srgbClr val="808080">
                  <a:alpha val="37999"/>
                </a:srgbClr>
              </a:outerShdw>
            </a:effectLst>
          </p:spPr>
        </p:cxnSp>
        <p:cxnSp>
          <p:nvCxnSpPr>
            <p:cNvPr id="17" name="Straight Connector 16"/>
            <p:cNvCxnSpPr>
              <a:cxnSpLocks noChangeShapeType="1"/>
            </p:cNvCxnSpPr>
            <p:nvPr/>
          </p:nvCxnSpPr>
          <p:spPr bwMode="auto">
            <a:xfrm rot="16200000" flipV="1">
              <a:off x="4038861" y="1524218"/>
              <a:ext cx="75678" cy="76200"/>
            </a:xfrm>
            <a:prstGeom prst="line">
              <a:avLst/>
            </a:prstGeom>
            <a:noFill/>
            <a:ln w="25400">
              <a:solidFill>
                <a:srgbClr val="800000"/>
              </a:solidFill>
              <a:round/>
              <a:headEnd/>
              <a:tailEnd/>
            </a:ln>
            <a:effectLst>
              <a:outerShdw dist="20000" dir="5400000" rotWithShape="0">
                <a:srgbClr val="808080">
                  <a:alpha val="37999"/>
                </a:srgbClr>
              </a:outerShdw>
            </a:effectLst>
          </p:spPr>
        </p:cxnSp>
        <p:cxnSp>
          <p:nvCxnSpPr>
            <p:cNvPr id="18" name="Straight Connector 17"/>
            <p:cNvCxnSpPr>
              <a:cxnSpLocks noChangeShapeType="1"/>
            </p:cNvCxnSpPr>
            <p:nvPr/>
          </p:nvCxnSpPr>
          <p:spPr bwMode="auto">
            <a:xfrm rot="16200000" flipV="1">
              <a:off x="4115061" y="1371600"/>
              <a:ext cx="75678" cy="76200"/>
            </a:xfrm>
            <a:prstGeom prst="line">
              <a:avLst/>
            </a:prstGeom>
            <a:noFill/>
            <a:ln w="25400">
              <a:solidFill>
                <a:srgbClr val="800000"/>
              </a:solidFill>
              <a:round/>
              <a:headEnd/>
              <a:tailEnd/>
            </a:ln>
            <a:effectLst>
              <a:outerShdw dist="20000" dir="5400000" rotWithShape="0">
                <a:srgbClr val="808080">
                  <a:alpha val="37999"/>
                </a:srgbClr>
              </a:outerShdw>
            </a:effectLst>
          </p:spPr>
        </p:cxnSp>
        <p:cxnSp>
          <p:nvCxnSpPr>
            <p:cNvPr id="19" name="Straight Connector 18"/>
            <p:cNvCxnSpPr>
              <a:cxnSpLocks noChangeShapeType="1"/>
            </p:cNvCxnSpPr>
            <p:nvPr/>
          </p:nvCxnSpPr>
          <p:spPr bwMode="auto">
            <a:xfrm rot="5400000" flipH="1" flipV="1">
              <a:off x="2666631" y="1981440"/>
              <a:ext cx="76939" cy="7620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>
              <a:outerShdw dist="20000" dir="5400000" rotWithShape="0">
                <a:srgbClr val="808080">
                  <a:alpha val="37999"/>
                </a:srgbClr>
              </a:outerShdw>
            </a:effectLst>
          </p:spPr>
        </p:cxnSp>
        <p:cxnSp>
          <p:nvCxnSpPr>
            <p:cNvPr id="20" name="Straight Connector 19"/>
            <p:cNvCxnSpPr>
              <a:cxnSpLocks noChangeShapeType="1"/>
            </p:cNvCxnSpPr>
            <p:nvPr/>
          </p:nvCxnSpPr>
          <p:spPr bwMode="auto">
            <a:xfrm rot="16200000" flipH="1">
              <a:off x="2667261" y="2057748"/>
              <a:ext cx="75678" cy="7620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>
              <a:outerShdw dist="20000" dir="5400000" rotWithShape="0">
                <a:srgbClr val="808080">
                  <a:alpha val="37999"/>
                </a:srgbClr>
              </a:outerShdw>
            </a:effectLst>
          </p:spPr>
        </p:cxnSp>
        <p:cxnSp>
          <p:nvCxnSpPr>
            <p:cNvPr id="21" name="Straight Connector 20"/>
            <p:cNvCxnSpPr>
              <a:cxnSpLocks noChangeShapeType="1"/>
            </p:cNvCxnSpPr>
            <p:nvPr/>
          </p:nvCxnSpPr>
          <p:spPr bwMode="auto">
            <a:xfrm rot="5400000" flipH="1" flipV="1">
              <a:off x="2972061" y="2057748"/>
              <a:ext cx="75678" cy="7620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>
              <a:outerShdw dist="20000" dir="5400000" rotWithShape="0">
                <a:srgbClr val="808080">
                  <a:alpha val="37999"/>
                </a:srgbClr>
              </a:outerShdw>
            </a:effectLst>
          </p:spPr>
        </p:cxnSp>
        <p:cxnSp>
          <p:nvCxnSpPr>
            <p:cNvPr id="22" name="Straight Connector 21"/>
            <p:cNvCxnSpPr>
              <a:cxnSpLocks noChangeShapeType="1"/>
            </p:cNvCxnSpPr>
            <p:nvPr/>
          </p:nvCxnSpPr>
          <p:spPr bwMode="auto">
            <a:xfrm rot="16200000" flipH="1">
              <a:off x="2971430" y="1981440"/>
              <a:ext cx="76939" cy="7620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>
              <a:outerShdw dist="20000" dir="5400000" rotWithShape="0">
                <a:srgbClr val="808080">
                  <a:alpha val="37999"/>
                </a:srgbClr>
              </a:outerShdw>
            </a:effectLst>
          </p:spPr>
        </p:cxnSp>
        <p:sp>
          <p:nvSpPr>
            <p:cNvPr id="62495" name="TextBox 21"/>
            <p:cNvSpPr txBox="1">
              <a:spLocks noChangeArrowheads="1"/>
            </p:cNvSpPr>
            <p:nvPr/>
          </p:nvSpPr>
          <p:spPr bwMode="auto">
            <a:xfrm>
              <a:off x="2590800" y="2206625"/>
              <a:ext cx="838200" cy="2445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>
                <a:buNone/>
              </a:pPr>
              <a:r>
                <a:rPr lang="en-US" altLang="en-US" sz="1400" b="1">
                  <a:solidFill>
                    <a:srgbClr val="000000"/>
                  </a:solidFill>
                  <a:effectLst/>
                  <a:latin typeface="Calibri" charset="0"/>
                </a:rPr>
                <a:t>E-field</a:t>
              </a:r>
            </a:p>
          </p:txBody>
        </p:sp>
      </p:grpSp>
      <p:sp>
        <p:nvSpPr>
          <p:cNvPr id="62468" name="TextBox 49"/>
          <p:cNvSpPr txBox="1">
            <a:spLocks noChangeArrowheads="1"/>
          </p:cNvSpPr>
          <p:nvPr/>
        </p:nvSpPr>
        <p:spPr bwMode="auto">
          <a:xfrm>
            <a:off x="4292921" y="1251209"/>
            <a:ext cx="4714875" cy="5041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285750" indent="-285750" eaLnBrk="1" hangingPunct="1">
              <a:spcAft>
                <a:spcPts val="600"/>
              </a:spcAft>
              <a:buClr>
                <a:srgbClr val="002569"/>
              </a:buClr>
              <a:buSzPct val="100000"/>
              <a:buFont typeface="Arial" charset="0"/>
              <a:buChar char="•"/>
            </a:pPr>
            <a:r>
              <a:rPr lang="en-US" altLang="en-US" sz="1800" dirty="0">
                <a:solidFill>
                  <a:srgbClr val="000000"/>
                </a:solidFill>
                <a:effectLst/>
              </a:rPr>
              <a:t> Coil driven with </a:t>
            </a:r>
            <a:r>
              <a:rPr lang="en-US" altLang="en-US" sz="1800" dirty="0" err="1">
                <a:solidFill>
                  <a:srgbClr val="000000"/>
                </a:solidFill>
                <a:effectLst/>
              </a:rPr>
              <a:t>rf</a:t>
            </a:r>
            <a:r>
              <a:rPr lang="en-US" altLang="en-US" sz="1800" dirty="0">
                <a:solidFill>
                  <a:srgbClr val="000000"/>
                </a:solidFill>
                <a:effectLst/>
              </a:rPr>
              <a:t> current.</a:t>
            </a:r>
          </a:p>
          <a:p>
            <a:pPr marL="285750" indent="-285750" eaLnBrk="1" hangingPunct="1">
              <a:spcAft>
                <a:spcPts val="600"/>
              </a:spcAft>
              <a:buClr>
                <a:srgbClr val="002569"/>
              </a:buClr>
              <a:buSzPct val="100000"/>
              <a:buFont typeface="Arial" charset="0"/>
              <a:buChar char="•"/>
            </a:pPr>
            <a:r>
              <a:rPr lang="en-US" altLang="en-US" sz="1800" dirty="0">
                <a:solidFill>
                  <a:srgbClr val="000000"/>
                </a:solidFill>
                <a:effectLst/>
              </a:rPr>
              <a:t> Time varying B-field induces E-field.</a:t>
            </a:r>
          </a:p>
          <a:p>
            <a:pPr marL="285750" indent="-285750" eaLnBrk="1" hangingPunct="1">
              <a:spcAft>
                <a:spcPts val="600"/>
              </a:spcAft>
              <a:buClr>
                <a:srgbClr val="002569"/>
              </a:buClr>
              <a:buSzPct val="100000"/>
              <a:buFont typeface="Arial" charset="0"/>
              <a:buChar char="•"/>
            </a:pPr>
            <a:r>
              <a:rPr lang="en-US" altLang="en-US" sz="1800" dirty="0">
                <a:solidFill>
                  <a:srgbClr val="000000"/>
                </a:solidFill>
                <a:effectLst/>
              </a:rPr>
              <a:t> Operation modes: E-mode, H-mode</a:t>
            </a:r>
          </a:p>
          <a:p>
            <a:pPr marL="285750" indent="-285750" eaLnBrk="1" hangingPunct="1">
              <a:spcAft>
                <a:spcPts val="600"/>
              </a:spcAft>
              <a:buClr>
                <a:srgbClr val="002569"/>
              </a:buClr>
              <a:buSzPct val="100000"/>
              <a:buFont typeface="Arial" charset="0"/>
              <a:buChar char="•"/>
            </a:pPr>
            <a:r>
              <a:rPr lang="en-US" altLang="en-US" sz="1800" dirty="0">
                <a:solidFill>
                  <a:srgbClr val="000000"/>
                </a:solidFill>
                <a:effectLst/>
              </a:rPr>
              <a:t> In E-mode the plasma is determined by </a:t>
            </a:r>
            <a:br>
              <a:rPr lang="en-US" altLang="en-US" sz="1800" dirty="0">
                <a:solidFill>
                  <a:srgbClr val="000000"/>
                </a:solidFill>
                <a:effectLst/>
              </a:rPr>
            </a:br>
            <a:r>
              <a:rPr lang="en-US" altLang="en-US" sz="1800" dirty="0">
                <a:solidFill>
                  <a:srgbClr val="000000"/>
                </a:solidFill>
                <a:effectLst/>
              </a:rPr>
              <a:t>  the voltage drop along the coil – similar </a:t>
            </a:r>
            <a:br>
              <a:rPr lang="en-US" altLang="en-US" sz="1800" dirty="0">
                <a:solidFill>
                  <a:srgbClr val="000000"/>
                </a:solidFill>
                <a:effectLst/>
              </a:rPr>
            </a:br>
            <a:r>
              <a:rPr lang="en-US" altLang="en-US" sz="1800" dirty="0">
                <a:solidFill>
                  <a:srgbClr val="000000"/>
                </a:solidFill>
                <a:effectLst/>
              </a:rPr>
              <a:t>  to CCPs.</a:t>
            </a:r>
          </a:p>
          <a:p>
            <a:pPr marL="285750" indent="-285750" eaLnBrk="1" hangingPunct="1">
              <a:spcAft>
                <a:spcPts val="600"/>
              </a:spcAft>
              <a:buClr>
                <a:srgbClr val="002569"/>
              </a:buClr>
              <a:buSzPct val="100000"/>
              <a:buFont typeface="Arial" charset="0"/>
              <a:buChar char="•"/>
            </a:pPr>
            <a:r>
              <a:rPr lang="en-US" altLang="en-US" sz="1800" dirty="0">
                <a:solidFill>
                  <a:srgbClr val="000000"/>
                </a:solidFill>
                <a:effectLst/>
              </a:rPr>
              <a:t> In H-mode the plasma is controlled</a:t>
            </a:r>
            <a:br>
              <a:rPr lang="en-US" altLang="en-US" sz="1800" dirty="0">
                <a:solidFill>
                  <a:srgbClr val="000000"/>
                </a:solidFill>
                <a:effectLst/>
              </a:rPr>
            </a:br>
            <a:r>
              <a:rPr lang="en-US" altLang="en-US" sz="1800" dirty="0">
                <a:solidFill>
                  <a:srgbClr val="000000"/>
                </a:solidFill>
                <a:effectLst/>
              </a:rPr>
              <a:t>  through the induced E-field.</a:t>
            </a:r>
          </a:p>
          <a:p>
            <a:pPr marL="285750" indent="-285750" eaLnBrk="1" hangingPunct="1">
              <a:spcAft>
                <a:spcPts val="600"/>
              </a:spcAft>
              <a:buClr>
                <a:srgbClr val="002569"/>
              </a:buClr>
              <a:buSzPct val="100000"/>
              <a:buFont typeface="Arial" charset="0"/>
              <a:buChar char="•"/>
            </a:pPr>
            <a:r>
              <a:rPr lang="en-US" altLang="en-US" sz="1800" dirty="0">
                <a:solidFill>
                  <a:srgbClr val="000000"/>
                </a:solidFill>
                <a:effectLst/>
              </a:rPr>
              <a:t> The plasma density in H-mode is </a:t>
            </a:r>
            <a:br>
              <a:rPr lang="en-US" altLang="en-US" sz="1800" dirty="0">
                <a:solidFill>
                  <a:srgbClr val="000000"/>
                </a:solidFill>
                <a:effectLst/>
              </a:rPr>
            </a:br>
            <a:r>
              <a:rPr lang="en-US" altLang="en-US" sz="1800" dirty="0">
                <a:solidFill>
                  <a:srgbClr val="000000"/>
                </a:solidFill>
                <a:effectLst/>
              </a:rPr>
              <a:t>  typically an order of magnitude larger.</a:t>
            </a:r>
          </a:p>
          <a:p>
            <a:pPr marL="285750" indent="-285750" eaLnBrk="1" hangingPunct="1">
              <a:spcAft>
                <a:spcPts val="600"/>
              </a:spcAft>
              <a:buClr>
                <a:srgbClr val="002569"/>
              </a:buClr>
              <a:buSzPct val="100000"/>
              <a:buFont typeface="Arial" charset="0"/>
              <a:buChar char="•"/>
            </a:pPr>
            <a:r>
              <a:rPr lang="en-US" altLang="en-US" sz="1800" dirty="0">
                <a:solidFill>
                  <a:srgbClr val="000000"/>
                </a:solidFill>
                <a:effectLst/>
              </a:rPr>
              <a:t> Combination of ICP &amp; CCP biased </a:t>
            </a:r>
            <a:br>
              <a:rPr lang="en-US" altLang="en-US" sz="1800" dirty="0">
                <a:solidFill>
                  <a:srgbClr val="000000"/>
                </a:solidFill>
                <a:effectLst/>
              </a:rPr>
            </a:br>
            <a:r>
              <a:rPr lang="en-US" altLang="en-US" sz="1800" dirty="0">
                <a:solidFill>
                  <a:srgbClr val="000000"/>
                </a:solidFill>
                <a:effectLst/>
              </a:rPr>
              <a:t>  substrates provides separate control of </a:t>
            </a:r>
            <a:br>
              <a:rPr lang="en-US" altLang="en-US" sz="1800" dirty="0">
                <a:solidFill>
                  <a:srgbClr val="000000"/>
                </a:solidFill>
                <a:effectLst/>
              </a:rPr>
            </a:br>
            <a:r>
              <a:rPr lang="en-US" altLang="en-US" sz="1800" dirty="0">
                <a:solidFill>
                  <a:srgbClr val="000000"/>
                </a:solidFill>
                <a:effectLst/>
              </a:rPr>
              <a:t>  plasma characteristics &amp; sheath </a:t>
            </a:r>
            <a:br>
              <a:rPr lang="en-US" altLang="en-US" sz="1800" dirty="0">
                <a:solidFill>
                  <a:srgbClr val="000000"/>
                </a:solidFill>
                <a:effectLst/>
              </a:rPr>
            </a:br>
            <a:r>
              <a:rPr lang="en-US" altLang="en-US" sz="1800" dirty="0">
                <a:solidFill>
                  <a:srgbClr val="000000"/>
                </a:solidFill>
                <a:effectLst/>
              </a:rPr>
              <a:t>  characteristics – in particular</a:t>
            </a:r>
            <a:br>
              <a:rPr lang="en-US" altLang="en-US" sz="1800" dirty="0">
                <a:solidFill>
                  <a:srgbClr val="000000"/>
                </a:solidFill>
                <a:effectLst/>
              </a:rPr>
            </a:br>
            <a:r>
              <a:rPr lang="en-US" altLang="en-US" sz="1800" dirty="0">
                <a:solidFill>
                  <a:srgbClr val="000000"/>
                </a:solidFill>
                <a:effectLst/>
              </a:rPr>
              <a:t>  ion flux &amp; ion energy.</a:t>
            </a:r>
          </a:p>
        </p:txBody>
      </p:sp>
      <p:pic>
        <p:nvPicPr>
          <p:cNvPr id="62469" name="O2_110708_40Pa_350W_1.avi" descr="/Users/timogans/Documents/SonyLaptop/conferences/PSE/O2_110708_40Pa_350W_1.avi">
            <a:hlinkClick r:id="" action="ppaction://media"/>
          </p:cNvPr>
          <p:cNvPicPr>
            <a:picLocks noChangeAspect="1" noChangeArrowheads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25" y="4660900"/>
            <a:ext cx="3714750" cy="135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20370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246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repeatCount="indefinite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62469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964531" y="177578"/>
            <a:ext cx="7243763" cy="11414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DE" altLang="en-US" sz="3600">
                <a:latin typeface="Calibri" charset="0"/>
                <a:ea typeface="Calibri" charset="0"/>
                <a:cs typeface="Calibri" charset="0"/>
              </a:rPr>
              <a:t>Ionization</a:t>
            </a:r>
            <a:r>
              <a:rPr lang="de-DE" altLang="en-US" sz="36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de-DE" altLang="en-US" sz="3600" dirty="0" err="1">
                <a:latin typeface="Calibri" charset="0"/>
                <a:ea typeface="Calibri" charset="0"/>
                <a:cs typeface="Calibri" charset="0"/>
              </a:rPr>
              <a:t>dynamics</a:t>
            </a:r>
            <a:r>
              <a:rPr lang="de-DE" altLang="en-US" sz="3600" dirty="0">
                <a:latin typeface="Calibri" charset="0"/>
                <a:ea typeface="Calibri" charset="0"/>
                <a:cs typeface="Calibri" charset="0"/>
              </a:rPr>
              <a:t> in E-H </a:t>
            </a:r>
            <a:r>
              <a:rPr lang="de-DE" altLang="en-US" sz="3600" dirty="0" err="1">
                <a:latin typeface="Calibri" charset="0"/>
                <a:ea typeface="Calibri" charset="0"/>
                <a:cs typeface="Calibri" charset="0"/>
              </a:rPr>
              <a:t>transition</a:t>
            </a:r>
            <a:endParaRPr lang="de-DE" altLang="en-US" sz="36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64515" name="TextBox 7"/>
          <p:cNvSpPr txBox="1">
            <a:spLocks noChangeArrowheads="1"/>
          </p:cNvSpPr>
          <p:nvPr/>
        </p:nvSpPr>
        <p:spPr bwMode="auto">
          <a:xfrm>
            <a:off x="5929313" y="1000125"/>
            <a:ext cx="3107183" cy="13111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buNone/>
            </a:pPr>
            <a:r>
              <a:rPr lang="de-DE" altLang="en-US" sz="1800" b="1" dirty="0">
                <a:solidFill>
                  <a:srgbClr val="000000"/>
                </a:solidFill>
                <a:effectLst/>
              </a:rPr>
              <a:t>CCP-</a:t>
            </a:r>
            <a:r>
              <a:rPr lang="el-GR" altLang="en-US" sz="1800" b="1" dirty="0">
                <a:solidFill>
                  <a:srgbClr val="000000"/>
                </a:solidFill>
                <a:effectLst/>
              </a:rPr>
              <a:t>α</a:t>
            </a:r>
            <a:r>
              <a:rPr lang="de-DE" altLang="en-US" sz="1800" b="1" dirty="0" smtClean="0">
                <a:solidFill>
                  <a:srgbClr val="000000"/>
                </a:solidFill>
                <a:effectLst/>
              </a:rPr>
              <a:t>-mode:</a:t>
            </a:r>
            <a:endParaRPr lang="de-DE" altLang="en-US" sz="1800" b="1" dirty="0">
              <a:solidFill>
                <a:srgbClr val="000000"/>
              </a:solidFill>
              <a:effectLst/>
            </a:endParaRPr>
          </a:p>
          <a:p>
            <a:pPr eaLnBrk="1" hangingPunct="1">
              <a:buNone/>
            </a:pPr>
            <a:endParaRPr lang="de-DE" altLang="en-US" sz="1800" dirty="0">
              <a:solidFill>
                <a:srgbClr val="000000"/>
              </a:solidFill>
              <a:effectLst/>
            </a:endParaRPr>
          </a:p>
          <a:p>
            <a:pPr eaLnBrk="1" hangingPunct="1">
              <a:buNone/>
            </a:pPr>
            <a:r>
              <a:rPr lang="de-DE" altLang="en-US" sz="1800" dirty="0" err="1">
                <a:solidFill>
                  <a:srgbClr val="000000"/>
                </a:solidFill>
                <a:effectLst/>
              </a:rPr>
              <a:t>Sustainment</a:t>
            </a:r>
            <a:r>
              <a:rPr lang="de-DE" altLang="en-US" sz="1800" dirty="0">
                <a:solidFill>
                  <a:srgbClr val="000000"/>
                </a:solidFill>
                <a:effectLst/>
              </a:rPr>
              <a:t>:</a:t>
            </a:r>
            <a:br>
              <a:rPr lang="de-DE" altLang="en-US" sz="1800" dirty="0">
                <a:solidFill>
                  <a:srgbClr val="000000"/>
                </a:solidFill>
                <a:effectLst/>
              </a:rPr>
            </a:br>
            <a:r>
              <a:rPr lang="de-DE" altLang="en-US" sz="1800" dirty="0">
                <a:solidFill>
                  <a:srgbClr val="000000"/>
                </a:solidFill>
                <a:effectLst/>
              </a:rPr>
              <a:t>   </a:t>
            </a:r>
            <a:r>
              <a:rPr lang="de-DE" altLang="en-US" sz="1800" dirty="0" err="1">
                <a:solidFill>
                  <a:srgbClr val="000000"/>
                </a:solidFill>
                <a:effectLst/>
              </a:rPr>
              <a:t>sheath</a:t>
            </a:r>
            <a:r>
              <a:rPr lang="de-DE" altLang="en-US" sz="1800" dirty="0">
                <a:solidFill>
                  <a:srgbClr val="000000"/>
                </a:solidFill>
                <a:effectLst/>
              </a:rPr>
              <a:t> </a:t>
            </a:r>
            <a:r>
              <a:rPr lang="de-DE" altLang="en-US" sz="1800" dirty="0" err="1">
                <a:solidFill>
                  <a:srgbClr val="000000"/>
                </a:solidFill>
                <a:effectLst/>
              </a:rPr>
              <a:t>dynamics</a:t>
            </a:r>
            <a:endParaRPr lang="en-US" altLang="en-US" sz="1800" dirty="0">
              <a:solidFill>
                <a:srgbClr val="000000"/>
              </a:solidFill>
              <a:effectLst/>
            </a:endParaRPr>
          </a:p>
        </p:txBody>
      </p:sp>
      <p:sp>
        <p:nvSpPr>
          <p:cNvPr id="64516" name="TextBox 8"/>
          <p:cNvSpPr txBox="1">
            <a:spLocks noChangeArrowheads="1"/>
          </p:cNvSpPr>
          <p:nvPr/>
        </p:nvSpPr>
        <p:spPr bwMode="auto">
          <a:xfrm>
            <a:off x="5929313" y="2786063"/>
            <a:ext cx="2571750" cy="16989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buNone/>
            </a:pPr>
            <a:r>
              <a:rPr lang="de-DE" altLang="en-US" sz="1800" b="1" dirty="0">
                <a:solidFill>
                  <a:srgbClr val="000000"/>
                </a:solidFill>
                <a:effectLst/>
              </a:rPr>
              <a:t>CCP-</a:t>
            </a:r>
            <a:r>
              <a:rPr lang="el-GR" altLang="en-US" sz="1800" b="1" dirty="0">
                <a:solidFill>
                  <a:srgbClr val="000000"/>
                </a:solidFill>
                <a:effectLst/>
              </a:rPr>
              <a:t>γ</a:t>
            </a:r>
            <a:r>
              <a:rPr lang="de-DE" altLang="en-US" sz="1800" b="1" dirty="0" smtClean="0">
                <a:solidFill>
                  <a:srgbClr val="000000"/>
                </a:solidFill>
                <a:effectLst/>
              </a:rPr>
              <a:t>-mode:</a:t>
            </a:r>
            <a:endParaRPr lang="de-DE" altLang="en-US" sz="1800" b="1" dirty="0">
              <a:solidFill>
                <a:srgbClr val="000000"/>
              </a:solidFill>
              <a:effectLst/>
            </a:endParaRPr>
          </a:p>
          <a:p>
            <a:pPr eaLnBrk="1" hangingPunct="1">
              <a:buNone/>
            </a:pPr>
            <a:endParaRPr lang="de-DE" altLang="en-US" sz="1800" dirty="0">
              <a:solidFill>
                <a:srgbClr val="000000"/>
              </a:solidFill>
              <a:effectLst/>
            </a:endParaRPr>
          </a:p>
          <a:p>
            <a:pPr eaLnBrk="1" hangingPunct="1">
              <a:buNone/>
            </a:pPr>
            <a:r>
              <a:rPr lang="de-DE" altLang="en-US" sz="1800" dirty="0" err="1">
                <a:solidFill>
                  <a:srgbClr val="000000"/>
                </a:solidFill>
                <a:effectLst/>
              </a:rPr>
              <a:t>Sustainment</a:t>
            </a:r>
            <a:r>
              <a:rPr lang="de-DE" altLang="en-US" sz="1800" dirty="0">
                <a:solidFill>
                  <a:srgbClr val="000000"/>
                </a:solidFill>
                <a:effectLst/>
              </a:rPr>
              <a:t>:</a:t>
            </a:r>
          </a:p>
          <a:p>
            <a:pPr eaLnBrk="1" hangingPunct="1">
              <a:buNone/>
            </a:pPr>
            <a:r>
              <a:rPr lang="de-DE" altLang="en-US" sz="1800" dirty="0">
                <a:solidFill>
                  <a:srgbClr val="000000"/>
                </a:solidFill>
                <a:effectLst/>
              </a:rPr>
              <a:t>   </a:t>
            </a:r>
            <a:r>
              <a:rPr lang="de-DE" altLang="en-US" sz="1800" dirty="0" err="1">
                <a:solidFill>
                  <a:srgbClr val="000000"/>
                </a:solidFill>
                <a:effectLst/>
              </a:rPr>
              <a:t>avalanche</a:t>
            </a:r>
            <a:r>
              <a:rPr lang="de-DE" altLang="en-US" sz="1800" dirty="0">
                <a:solidFill>
                  <a:srgbClr val="000000"/>
                </a:solidFill>
                <a:effectLst/>
              </a:rPr>
              <a:t> </a:t>
            </a:r>
            <a:r>
              <a:rPr lang="de-DE" altLang="en-US" sz="1800" dirty="0" err="1">
                <a:solidFill>
                  <a:srgbClr val="000000"/>
                </a:solidFill>
                <a:effectLst/>
              </a:rPr>
              <a:t>of</a:t>
            </a:r>
            <a:endParaRPr lang="de-DE" altLang="en-US" sz="1800" dirty="0">
              <a:solidFill>
                <a:srgbClr val="000000"/>
              </a:solidFill>
              <a:effectLst/>
            </a:endParaRPr>
          </a:p>
          <a:p>
            <a:pPr eaLnBrk="1" hangingPunct="1">
              <a:buNone/>
            </a:pPr>
            <a:r>
              <a:rPr lang="de-DE" altLang="en-US" sz="1800" dirty="0">
                <a:solidFill>
                  <a:srgbClr val="000000"/>
                </a:solidFill>
                <a:effectLst/>
              </a:rPr>
              <a:t>   </a:t>
            </a:r>
            <a:r>
              <a:rPr lang="de-DE" altLang="en-US" sz="1800" dirty="0" err="1">
                <a:solidFill>
                  <a:srgbClr val="000000"/>
                </a:solidFill>
                <a:effectLst/>
              </a:rPr>
              <a:t>secondary</a:t>
            </a:r>
            <a:r>
              <a:rPr lang="de-DE" altLang="en-US" sz="1800" dirty="0">
                <a:solidFill>
                  <a:srgbClr val="000000"/>
                </a:solidFill>
                <a:effectLst/>
              </a:rPr>
              <a:t> </a:t>
            </a:r>
            <a:r>
              <a:rPr lang="de-DE" altLang="en-US" sz="1800" dirty="0" err="1">
                <a:solidFill>
                  <a:srgbClr val="000000"/>
                </a:solidFill>
                <a:effectLst/>
              </a:rPr>
              <a:t>electrons</a:t>
            </a:r>
            <a:endParaRPr lang="en-US" altLang="en-US" sz="1800" dirty="0">
              <a:solidFill>
                <a:srgbClr val="000000"/>
              </a:solidFill>
              <a:effectLst/>
            </a:endParaRPr>
          </a:p>
        </p:txBody>
      </p:sp>
      <p:sp>
        <p:nvSpPr>
          <p:cNvPr id="64517" name="TextBox 9"/>
          <p:cNvSpPr txBox="1">
            <a:spLocks noChangeArrowheads="1"/>
          </p:cNvSpPr>
          <p:nvPr/>
        </p:nvSpPr>
        <p:spPr bwMode="auto">
          <a:xfrm>
            <a:off x="5929313" y="4714875"/>
            <a:ext cx="2571750" cy="16989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buNone/>
            </a:pPr>
            <a:r>
              <a:rPr lang="de-DE" altLang="en-US" sz="1800" b="1" dirty="0" smtClean="0">
                <a:solidFill>
                  <a:srgbClr val="000000"/>
                </a:solidFill>
                <a:effectLst/>
              </a:rPr>
              <a:t>ICP-mode:</a:t>
            </a:r>
            <a:endParaRPr lang="de-DE" altLang="en-US" sz="1800" b="1" dirty="0">
              <a:solidFill>
                <a:srgbClr val="000000"/>
              </a:solidFill>
              <a:effectLst/>
            </a:endParaRPr>
          </a:p>
          <a:p>
            <a:pPr eaLnBrk="1" hangingPunct="1">
              <a:buNone/>
            </a:pPr>
            <a:endParaRPr lang="de-DE" altLang="en-US" sz="1800" dirty="0">
              <a:solidFill>
                <a:srgbClr val="000000"/>
              </a:solidFill>
              <a:effectLst/>
            </a:endParaRPr>
          </a:p>
          <a:p>
            <a:pPr eaLnBrk="1" hangingPunct="1">
              <a:buNone/>
            </a:pPr>
            <a:r>
              <a:rPr lang="de-DE" altLang="en-US" sz="1800" dirty="0" err="1">
                <a:solidFill>
                  <a:srgbClr val="000000"/>
                </a:solidFill>
                <a:effectLst/>
              </a:rPr>
              <a:t>Sustainment</a:t>
            </a:r>
            <a:r>
              <a:rPr lang="de-DE" altLang="en-US" sz="1800" dirty="0">
                <a:solidFill>
                  <a:srgbClr val="000000"/>
                </a:solidFill>
                <a:effectLst/>
              </a:rPr>
              <a:t>:</a:t>
            </a:r>
          </a:p>
          <a:p>
            <a:pPr eaLnBrk="1" hangingPunct="1">
              <a:buNone/>
            </a:pPr>
            <a:r>
              <a:rPr lang="de-DE" altLang="en-US" sz="1800" dirty="0">
                <a:solidFill>
                  <a:srgbClr val="000000"/>
                </a:solidFill>
                <a:effectLst/>
              </a:rPr>
              <a:t>   </a:t>
            </a:r>
            <a:r>
              <a:rPr lang="de-DE" altLang="en-US" sz="1800" dirty="0" err="1">
                <a:solidFill>
                  <a:srgbClr val="000000"/>
                </a:solidFill>
                <a:effectLst/>
              </a:rPr>
              <a:t>induced</a:t>
            </a:r>
            <a:r>
              <a:rPr lang="de-DE" altLang="en-US" sz="1800" dirty="0">
                <a:solidFill>
                  <a:srgbClr val="000000"/>
                </a:solidFill>
                <a:effectLst/>
              </a:rPr>
              <a:t> </a:t>
            </a:r>
            <a:r>
              <a:rPr lang="de-DE" altLang="en-US" sz="1800" dirty="0" err="1">
                <a:solidFill>
                  <a:srgbClr val="000000"/>
                </a:solidFill>
                <a:effectLst/>
              </a:rPr>
              <a:t>electric</a:t>
            </a:r>
            <a:r>
              <a:rPr lang="de-DE" altLang="en-US" sz="1800" dirty="0">
                <a:solidFill>
                  <a:srgbClr val="000000"/>
                </a:solidFill>
                <a:effectLst/>
              </a:rPr>
              <a:t> </a:t>
            </a:r>
            <a:r>
              <a:rPr lang="de-DE" altLang="en-US" sz="1800" dirty="0" err="1">
                <a:solidFill>
                  <a:srgbClr val="000000"/>
                </a:solidFill>
                <a:effectLst/>
              </a:rPr>
              <a:t>field</a:t>
            </a:r>
            <a:endParaRPr lang="de-DE" altLang="en-US" sz="1800" dirty="0">
              <a:solidFill>
                <a:srgbClr val="000000"/>
              </a:solidFill>
              <a:effectLst/>
            </a:endParaRPr>
          </a:p>
          <a:p>
            <a:pPr eaLnBrk="1" hangingPunct="1">
              <a:buNone/>
            </a:pPr>
            <a:r>
              <a:rPr lang="de-DE" altLang="en-US" sz="1800" dirty="0">
                <a:solidFill>
                  <a:srgbClr val="000000"/>
                </a:solidFill>
                <a:effectLst/>
              </a:rPr>
              <a:t>   </a:t>
            </a:r>
            <a:r>
              <a:rPr lang="de-DE" altLang="en-US" sz="1800" dirty="0" err="1">
                <a:solidFill>
                  <a:srgbClr val="000000"/>
                </a:solidFill>
                <a:effectLst/>
              </a:rPr>
              <a:t>along</a:t>
            </a:r>
            <a:r>
              <a:rPr lang="de-DE" altLang="en-US" sz="1800" dirty="0">
                <a:solidFill>
                  <a:srgbClr val="000000"/>
                </a:solidFill>
                <a:effectLst/>
              </a:rPr>
              <a:t> </a:t>
            </a:r>
            <a:r>
              <a:rPr lang="de-DE" altLang="en-US" sz="1800" dirty="0" err="1">
                <a:solidFill>
                  <a:srgbClr val="000000"/>
                </a:solidFill>
                <a:effectLst/>
              </a:rPr>
              <a:t>torus</a:t>
            </a:r>
            <a:endParaRPr lang="en-US" altLang="en-US" sz="1800" dirty="0">
              <a:solidFill>
                <a:srgbClr val="000000"/>
              </a:solidFill>
              <a:effectLst/>
            </a:endParaRPr>
          </a:p>
        </p:txBody>
      </p:sp>
      <p:pic>
        <p:nvPicPr>
          <p:cNvPr id="64518" name="O2_110708_40Pa_30W_binright.avi" descr="/Users/timogans/Documents/SonyLaptop/conferences/PSE/O2_110708_40Pa_30W_binright.avi">
            <a:hlinkClick r:id="" action="ppaction://media"/>
          </p:cNvPr>
          <p:cNvPicPr>
            <a:picLocks noChangeAspect="1" noChangeArrowheads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750" y="985838"/>
            <a:ext cx="4919663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4519" name="O2_110708_40Pa_150W_1.avi" descr="/Users/timogans/Documents/SonyLaptop/conferences/PSE/O2_110708_40Pa_150W_1.avi">
            <a:hlinkClick r:id="" action="ppaction://media"/>
          </p:cNvPr>
          <p:cNvPicPr>
            <a:picLocks noChangeAspect="1" noChangeArrowheads="1"/>
          </p:cNvPicPr>
          <p:nvPr>
            <a:videoFile r:link="rId4"/>
            <p:extLst>
              <p:ext uri="{DAA4B4D4-6D71-4841-9C94-3DE7FCFB9230}">
                <p14:media xmlns:p14="http://schemas.microsoft.com/office/powerpoint/2010/main" r:link="rId3"/>
              </p:ext>
            </p:ext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750" y="2843213"/>
            <a:ext cx="4919663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4520" name="O2_110708_40Pa_350W_1.avi" descr="/Users/timogans/Documents/SonyLaptop/conferences/PSE/O2_110708_40Pa_350W_1.avi">
            <a:hlinkClick r:id="" action="ppaction://media"/>
          </p:cNvPr>
          <p:cNvPicPr>
            <a:picLocks noChangeAspect="1" noChangeArrowheads="1"/>
          </p:cNvPicPr>
          <p:nvPr>
            <a:videoFile r:link="rId6"/>
            <p:extLst>
              <p:ext uri="{DAA4B4D4-6D71-4841-9C94-3DE7FCFB9230}">
                <p14:media xmlns:p14="http://schemas.microsoft.com/office/powerpoint/2010/main" r:link="rId5"/>
              </p:ext>
            </p:ext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750" y="4700588"/>
            <a:ext cx="4919663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4556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250" fill="hold"/>
                                        <p:tgtEl>
                                          <p:spTgt spid="645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9250" fill="hold"/>
                                        <p:tgtEl>
                                          <p:spTgt spid="645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9250" fill="hold"/>
                                        <p:tgtEl>
                                          <p:spTgt spid="645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15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64518"/>
                </p:tgtEl>
              </p:cMediaNode>
            </p:video>
            <p:video>
              <p:cMediaNode>
                <p:cTn id="16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64519"/>
                </p:tgtEl>
              </p:cMediaNode>
            </p:video>
            <p:video>
              <p:cMediaNode>
                <p:cTn id="17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64520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2636912"/>
            <a:ext cx="9144000" cy="64633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>
              <a:buNone/>
            </a:pPr>
            <a:r>
              <a:rPr lang="en-US" sz="3600" smtClean="0">
                <a:solidFill>
                  <a:srgbClr val="002569"/>
                </a:solidFill>
                <a:effectLst/>
              </a:rPr>
              <a:t>Thomson Scattering</a:t>
            </a:r>
            <a:endParaRPr lang="en-US" sz="3600">
              <a:solidFill>
                <a:srgbClr val="002569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939502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60" name="Text Box 16"/>
          <p:cNvSpPr txBox="1">
            <a:spLocks noChangeArrowheads="1"/>
          </p:cNvSpPr>
          <p:nvPr/>
        </p:nvSpPr>
        <p:spPr bwMode="auto">
          <a:xfrm>
            <a:off x="179512" y="908720"/>
            <a:ext cx="8640960" cy="10618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285750" indent="-285750" eaLnBrk="1" hangingPunct="1">
              <a:spcBef>
                <a:spcPct val="50000"/>
              </a:spcBef>
            </a:pPr>
            <a:r>
              <a:rPr lang="en-GB" sz="1800" dirty="0" smtClean="0">
                <a:solidFill>
                  <a:srgbClr val="000000"/>
                </a:solidFill>
                <a:effectLst/>
              </a:rPr>
              <a:t>Thomson scattering cross section is very small requiring high power lasers.</a:t>
            </a:r>
          </a:p>
          <a:p>
            <a:pPr marL="285750" indent="-285750" eaLnBrk="1" hangingPunct="1">
              <a:spcBef>
                <a:spcPct val="50000"/>
              </a:spcBef>
            </a:pPr>
            <a:r>
              <a:rPr lang="en-GB" sz="1800" dirty="0" smtClean="0">
                <a:solidFill>
                  <a:srgbClr val="000000"/>
                </a:solidFill>
                <a:effectLst/>
              </a:rPr>
              <a:t>Stray light can be problematic, using a triple grating spectrometer can very efficiently reduce stray light.</a:t>
            </a:r>
            <a:endParaRPr lang="en-GB" sz="1800" dirty="0">
              <a:solidFill>
                <a:srgbClr val="000000"/>
              </a:solidFill>
              <a:effectLst/>
            </a:endParaRPr>
          </a:p>
        </p:txBody>
      </p:sp>
      <p:pic>
        <p:nvPicPr>
          <p:cNvPr id="57361" name="Picture 17" descr="TGS(Version2)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1970549"/>
            <a:ext cx="6679774" cy="4328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2987824" y="116632"/>
            <a:ext cx="8748712" cy="1462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lnSpc>
                <a:spcPct val="130000"/>
              </a:lnSpc>
              <a:buNone/>
            </a:pPr>
            <a:r>
              <a:rPr lang="en-US" sz="2800" dirty="0" smtClean="0">
                <a:solidFill>
                  <a:schemeClr val="tx1"/>
                </a:solidFill>
                <a:effectLst/>
                <a:latin typeface="Comic Sans MS" charset="0"/>
              </a:rPr>
              <a:t>Practical challenges</a:t>
            </a:r>
            <a:endParaRPr lang="en-US" sz="2800" dirty="0">
              <a:solidFill>
                <a:schemeClr val="tx1"/>
              </a:solidFill>
              <a:effectLst/>
              <a:latin typeface="Comic Sans M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3224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Content Placeholder 2"/>
          <p:cNvGraphicFramePr>
            <a:graphicFrameLocks noGrp="1" noChangeAspect="1"/>
          </p:cNvGraphicFramePr>
          <p:nvPr>
            <p:ph sz="half" idx="4294967295"/>
            <p:extLst>
              <p:ext uri="{D42A27DB-BD31-4B8C-83A1-F6EECF244321}">
                <p14:modId xmlns:p14="http://schemas.microsoft.com/office/powerpoint/2010/main" val="14465675"/>
              </p:ext>
            </p:extLst>
          </p:nvPr>
        </p:nvGraphicFramePr>
        <p:xfrm>
          <a:off x="1800" y="836712"/>
          <a:ext cx="4714216" cy="35171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2" name="Graph" r:id="rId3" imgW="4152960" imgH="2975040" progId="Origin50.Graph">
                  <p:embed/>
                </p:oleObj>
              </mc:Choice>
              <mc:Fallback>
                <p:oleObj name="Graph" r:id="rId3" imgW="4152960" imgH="2975040" progId="Origin50.Graph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00" y="836712"/>
                        <a:ext cx="4714216" cy="351713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251520" y="4365104"/>
            <a:ext cx="8064896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effectLst/>
              </a:rPr>
              <a:t> What is the x-axis?</a:t>
            </a:r>
          </a:p>
          <a:p>
            <a:r>
              <a:rPr lang="en-US" dirty="0">
                <a:effectLst/>
              </a:rPr>
              <a:t> </a:t>
            </a:r>
            <a:r>
              <a:rPr lang="en-US" dirty="0" smtClean="0">
                <a:effectLst/>
              </a:rPr>
              <a:t>What is the y-axis?</a:t>
            </a:r>
          </a:p>
          <a:p>
            <a:r>
              <a:rPr lang="en-US" dirty="0">
                <a:effectLst/>
              </a:rPr>
              <a:t> </a:t>
            </a:r>
            <a:r>
              <a:rPr lang="en-US" dirty="0" smtClean="0">
                <a:effectLst/>
              </a:rPr>
              <a:t>How does the density depend on pressure?</a:t>
            </a:r>
          </a:p>
          <a:p>
            <a:r>
              <a:rPr lang="en-US" dirty="0">
                <a:effectLst/>
              </a:rPr>
              <a:t> </a:t>
            </a:r>
            <a:r>
              <a:rPr lang="en-US" dirty="0" smtClean="0">
                <a:effectLst/>
              </a:rPr>
              <a:t>How does the temperature depend on pressure?</a:t>
            </a:r>
            <a:endParaRPr lang="en-US" dirty="0">
              <a:effectLst/>
            </a:endParaRPr>
          </a:p>
        </p:txBody>
      </p:sp>
      <p:graphicFrame>
        <p:nvGraphicFramePr>
          <p:cNvPr id="5" name="Object 3"/>
          <p:cNvGraphicFramePr>
            <a:graphicFrameLocks noGrp="1" noChangeAspect="1"/>
          </p:cNvGraphicFramePr>
          <p:nvPr>
            <p:ph sz="quarter" idx="4294967295"/>
            <p:extLst>
              <p:ext uri="{D42A27DB-BD31-4B8C-83A1-F6EECF244321}">
                <p14:modId xmlns:p14="http://schemas.microsoft.com/office/powerpoint/2010/main" val="918449976"/>
              </p:ext>
            </p:extLst>
          </p:nvPr>
        </p:nvGraphicFramePr>
        <p:xfrm>
          <a:off x="5531219" y="990219"/>
          <a:ext cx="3155581" cy="27080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3" name="Graph" r:id="rId5" imgW="3795840" imgH="3127680" progId="Origin50.Graph">
                  <p:embed/>
                </p:oleObj>
              </mc:Choice>
              <mc:Fallback>
                <p:oleObj name="Graph" r:id="rId5" imgW="3795840" imgH="3127680" progId="Origin50.Graph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31219" y="990219"/>
                        <a:ext cx="3155581" cy="270802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914400" y="116632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rgbClr val="002569"/>
              </a:buClr>
              <a:buSzPct val="65000"/>
              <a:buFont typeface="Wingdings" pitchFamily="2" charset="2"/>
              <a:buChar char="n"/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rgbClr val="002569"/>
              </a:buClr>
              <a:buSzPct val="65000"/>
              <a:buFont typeface="Wingdings" pitchFamily="2" charset="2"/>
              <a:buChar char="n"/>
              <a:defRPr sz="3000">
                <a:solidFill>
                  <a:srgbClr val="000000"/>
                </a:solidFill>
                <a:latin typeface="+mn-lt"/>
                <a:cs typeface="+mn-cs"/>
              </a:defRPr>
            </a:lvl2pPr>
            <a:lvl3pPr marL="1143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rgbClr val="002569"/>
              </a:buClr>
              <a:buSzPct val="65000"/>
              <a:buFont typeface="Wingdings" pitchFamily="2" charset="2"/>
              <a:buChar char="n"/>
              <a:defRPr sz="2800">
                <a:solidFill>
                  <a:srgbClr val="000000"/>
                </a:solidFill>
                <a:latin typeface="+mn-lt"/>
                <a:cs typeface="+mn-cs"/>
              </a:defRPr>
            </a:lvl3pPr>
            <a:lvl4pPr marL="1600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rgbClr val="002569"/>
              </a:buClr>
              <a:buSzPct val="65000"/>
              <a:buFont typeface="Wingdings" pitchFamily="2" charset="2"/>
              <a:buChar char="n"/>
              <a:defRPr sz="2600">
                <a:solidFill>
                  <a:srgbClr val="000000"/>
                </a:solidFill>
                <a:latin typeface="+mn-lt"/>
                <a:cs typeface="+mn-cs"/>
              </a:defRPr>
            </a:lvl4pPr>
            <a:lvl5pPr marL="20574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rgbClr val="002569"/>
              </a:buClr>
              <a:buSzPct val="65000"/>
              <a:buFont typeface="Wingdings" pitchFamily="2" charset="2"/>
              <a:buChar char="n"/>
              <a:defRPr sz="2400">
                <a:solidFill>
                  <a:srgbClr val="000000"/>
                </a:solidFill>
                <a:latin typeface="+mn-lt"/>
                <a:cs typeface="+mn-cs"/>
              </a:defRPr>
            </a:lvl5pPr>
            <a:lvl6pPr marL="25146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rgbClr val="002569"/>
              </a:buClr>
              <a:buSzPct val="65000"/>
              <a:buFont typeface="Wingdings" pitchFamily="2" charset="2"/>
              <a:buChar char="n"/>
              <a:defRPr sz="2400">
                <a:solidFill>
                  <a:srgbClr val="000000"/>
                </a:solidFill>
                <a:latin typeface="+mn-lt"/>
                <a:cs typeface="+mn-cs"/>
              </a:defRPr>
            </a:lvl6pPr>
            <a:lvl7pPr marL="29718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rgbClr val="002569"/>
              </a:buClr>
              <a:buSzPct val="65000"/>
              <a:buFont typeface="Wingdings" pitchFamily="2" charset="2"/>
              <a:buChar char="n"/>
              <a:defRPr sz="2400">
                <a:solidFill>
                  <a:srgbClr val="000000"/>
                </a:solidFill>
                <a:latin typeface="+mn-lt"/>
                <a:cs typeface="+mn-cs"/>
              </a:defRPr>
            </a:lvl7pPr>
            <a:lvl8pPr marL="3429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rgbClr val="002569"/>
              </a:buClr>
              <a:buSzPct val="65000"/>
              <a:buFont typeface="Wingdings" pitchFamily="2" charset="2"/>
              <a:buChar char="n"/>
              <a:defRPr sz="2400">
                <a:solidFill>
                  <a:srgbClr val="000000"/>
                </a:solidFill>
                <a:latin typeface="+mn-lt"/>
                <a:cs typeface="+mn-cs"/>
              </a:defRPr>
            </a:lvl8pPr>
            <a:lvl9pPr marL="3886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rgbClr val="002569"/>
              </a:buClr>
              <a:buSzPct val="65000"/>
              <a:buFont typeface="Wingdings" pitchFamily="2" charset="2"/>
              <a:buChar char="n"/>
              <a:defRPr sz="2400">
                <a:solidFill>
                  <a:srgbClr val="000000"/>
                </a:solidFill>
                <a:latin typeface="+mn-lt"/>
                <a:cs typeface="+mn-cs"/>
              </a:defRPr>
            </a:lvl9pPr>
          </a:lstStyle>
          <a:p>
            <a:pPr algn="r"/>
            <a:r>
              <a:rPr lang="de-DE" kern="0" smtClean="0">
                <a:solidFill>
                  <a:schemeClr val="tx1"/>
                </a:solidFill>
                <a:effectLst/>
                <a:latin typeface="Calibri" charset="0"/>
              </a:rPr>
              <a:t>Typical results</a:t>
            </a:r>
            <a:endParaRPr lang="de-DE" kern="0" dirty="0">
              <a:solidFill>
                <a:schemeClr val="tx1"/>
              </a:solidFill>
              <a:effectLst/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6790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1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116632"/>
            <a:ext cx="8229600" cy="1143000"/>
          </a:xfr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de-DE">
                <a:latin typeface="Calibri" charset="0"/>
              </a:rPr>
              <a:t>Typical</a:t>
            </a:r>
            <a:r>
              <a:rPr lang="de-DE" dirty="0">
                <a:latin typeface="Calibri" charset="0"/>
              </a:rPr>
              <a:t> </a:t>
            </a:r>
            <a:r>
              <a:rPr lang="de-DE" dirty="0" err="1">
                <a:latin typeface="Calibri" charset="0"/>
              </a:rPr>
              <a:t>results</a:t>
            </a:r>
            <a:endParaRPr lang="de-DE" dirty="0">
              <a:latin typeface="Calibri" charset="0"/>
            </a:endParaRPr>
          </a:p>
        </p:txBody>
      </p:sp>
      <p:graphicFrame>
        <p:nvGraphicFramePr>
          <p:cNvPr id="24578" name="Object 2"/>
          <p:cNvGraphicFramePr>
            <a:graphicFrameLocks noGrp="1" noChangeAspect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71293517"/>
              </p:ext>
            </p:extLst>
          </p:nvPr>
        </p:nvGraphicFramePr>
        <p:xfrm>
          <a:off x="1800" y="836712"/>
          <a:ext cx="4714216" cy="35171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20" name="Graph" r:id="rId3" imgW="4152960" imgH="2975040" progId="Origin50.Graph">
                  <p:embed/>
                </p:oleObj>
              </mc:Choice>
              <mc:Fallback>
                <p:oleObj name="Graph" r:id="rId3" imgW="4152960" imgH="2975040" progId="Origin50.Graph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00" y="836712"/>
                        <a:ext cx="4714216" cy="351713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579" name="Object 3"/>
          <p:cNvGraphicFramePr>
            <a:graphicFrameLocks noGrp="1" noChangeAspect="1"/>
          </p:cNvGraphicFramePr>
          <p:nvPr>
            <p:ph sz="quarter" idx="2"/>
            <p:extLst>
              <p:ext uri="{D42A27DB-BD31-4B8C-83A1-F6EECF244321}">
                <p14:modId xmlns:p14="http://schemas.microsoft.com/office/powerpoint/2010/main" val="1974790698"/>
              </p:ext>
            </p:extLst>
          </p:nvPr>
        </p:nvGraphicFramePr>
        <p:xfrm>
          <a:off x="5531219" y="990219"/>
          <a:ext cx="3155581" cy="27080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21" name="Graph" r:id="rId5" imgW="3795840" imgH="3127680" progId="Origin50.Graph">
                  <p:embed/>
                </p:oleObj>
              </mc:Choice>
              <mc:Fallback>
                <p:oleObj name="Graph" r:id="rId5" imgW="3795840" imgH="3127680" progId="Origin50.Graph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31219" y="990219"/>
                        <a:ext cx="3155581" cy="270802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580" name="Object 4"/>
          <p:cNvGraphicFramePr>
            <a:graphicFrameLocks noGrp="1" noChangeAspect="1"/>
          </p:cNvGraphicFramePr>
          <p:nvPr>
            <p:ph sz="quarter" idx="3"/>
            <p:extLst>
              <p:ext uri="{D42A27DB-BD31-4B8C-83A1-F6EECF244321}">
                <p14:modId xmlns:p14="http://schemas.microsoft.com/office/powerpoint/2010/main" val="226767641"/>
              </p:ext>
            </p:extLst>
          </p:nvPr>
        </p:nvGraphicFramePr>
        <p:xfrm>
          <a:off x="5634501" y="3501008"/>
          <a:ext cx="3509499" cy="2771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22" name="Graph" r:id="rId7" imgW="4024800" imgH="3052800" progId="Origin50.Graph">
                  <p:embed/>
                </p:oleObj>
              </mc:Choice>
              <mc:Fallback>
                <p:oleObj name="Graph" r:id="rId7" imgW="4024800" imgH="3052800" progId="Origin50.Graph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34501" y="3501008"/>
                        <a:ext cx="3509499" cy="277167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251520" y="4365104"/>
            <a:ext cx="525658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effectLst/>
              </a:rPr>
              <a:t> What is the x-axis?</a:t>
            </a:r>
          </a:p>
          <a:p>
            <a:r>
              <a:rPr lang="en-US" dirty="0">
                <a:effectLst/>
              </a:rPr>
              <a:t> </a:t>
            </a:r>
            <a:r>
              <a:rPr lang="en-US" dirty="0" smtClean="0">
                <a:effectLst/>
              </a:rPr>
              <a:t>What is the y-axis?</a:t>
            </a:r>
          </a:p>
          <a:p>
            <a:r>
              <a:rPr lang="en-US" dirty="0">
                <a:effectLst/>
              </a:rPr>
              <a:t> </a:t>
            </a:r>
            <a:r>
              <a:rPr lang="en-US" dirty="0" smtClean="0">
                <a:effectLst/>
              </a:rPr>
              <a:t>How does the density depend on pressure?</a:t>
            </a:r>
          </a:p>
          <a:p>
            <a:r>
              <a:rPr lang="en-US" dirty="0">
                <a:effectLst/>
              </a:rPr>
              <a:t> </a:t>
            </a:r>
            <a:r>
              <a:rPr lang="en-US" dirty="0" smtClean="0">
                <a:effectLst/>
              </a:rPr>
              <a:t>How does the temperature depend on pressure?</a:t>
            </a:r>
            <a:endParaRPr 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702457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69666"/>
            <a:ext cx="9144000" cy="4518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064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2165626"/>
            <a:ext cx="9144000" cy="2529923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>
              <a:buNone/>
            </a:pPr>
            <a:r>
              <a:rPr lang="en-US" sz="3600" dirty="0" smtClean="0">
                <a:solidFill>
                  <a:srgbClr val="002569"/>
                </a:solidFill>
                <a:effectLst/>
              </a:rPr>
              <a:t>Phase resolved optical emission spectroscopy (</a:t>
            </a:r>
            <a:r>
              <a:rPr lang="en-US" sz="3600" smtClean="0">
                <a:solidFill>
                  <a:srgbClr val="002569"/>
                </a:solidFill>
                <a:effectLst/>
              </a:rPr>
              <a:t>PROES</a:t>
            </a:r>
            <a:r>
              <a:rPr lang="en-US" sz="3600" smtClean="0">
                <a:solidFill>
                  <a:srgbClr val="002569"/>
                </a:solidFill>
                <a:effectLst/>
              </a:rPr>
              <a:t>)</a:t>
            </a:r>
          </a:p>
          <a:p>
            <a:pPr algn="ctr">
              <a:buNone/>
            </a:pPr>
            <a:endParaRPr lang="en-US" sz="3600" dirty="0" smtClean="0">
              <a:solidFill>
                <a:srgbClr val="002569"/>
              </a:solidFill>
              <a:effectLst/>
            </a:endParaRPr>
          </a:p>
          <a:p>
            <a:pPr algn="ctr">
              <a:buNone/>
            </a:pPr>
            <a:r>
              <a:rPr lang="en-US" sz="3600" dirty="0" smtClean="0">
                <a:solidFill>
                  <a:srgbClr val="002569"/>
                </a:solidFill>
                <a:effectLst/>
              </a:rPr>
              <a:t>- </a:t>
            </a:r>
            <a:r>
              <a:rPr lang="en-US" sz="3600" dirty="0" smtClean="0">
                <a:effectLst/>
              </a:rPr>
              <a:t>Probing high energy electrons</a:t>
            </a:r>
            <a:endParaRPr lang="en-US" sz="36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596101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 txBox="1">
            <a:spLocks noChangeArrowheads="1"/>
          </p:cNvSpPr>
          <p:nvPr/>
        </p:nvSpPr>
        <p:spPr bwMode="auto">
          <a:xfrm>
            <a:off x="1900237" y="-146049"/>
            <a:ext cx="7243763" cy="1141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r">
              <a:buNone/>
            </a:pPr>
            <a:r>
              <a:rPr lang="de-DE" altLang="en-US" sz="3600" dirty="0" err="1">
                <a:effectLst/>
                <a:latin typeface="Calibri" charset="0"/>
                <a:ea typeface="Calibri" charset="0"/>
                <a:cs typeface="Calibri" charset="0"/>
              </a:rPr>
              <a:t>Electron</a:t>
            </a:r>
            <a:r>
              <a:rPr lang="de-DE" altLang="en-US" sz="3600" dirty="0">
                <a:effectLst/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de-DE" altLang="en-US" sz="3600" dirty="0" err="1">
                <a:effectLst/>
                <a:latin typeface="Calibri" charset="0"/>
                <a:ea typeface="Calibri" charset="0"/>
                <a:cs typeface="Calibri" charset="0"/>
              </a:rPr>
              <a:t>dynamics</a:t>
            </a:r>
            <a:r>
              <a:rPr lang="de-DE" altLang="en-US" sz="3600" dirty="0">
                <a:effectLst/>
                <a:latin typeface="Calibri" charset="0"/>
                <a:ea typeface="Calibri" charset="0"/>
                <a:cs typeface="Calibri" charset="0"/>
              </a:rPr>
              <a:t> in </a:t>
            </a:r>
            <a:r>
              <a:rPr lang="de-DE" altLang="en-US" sz="3600" dirty="0" smtClean="0">
                <a:effectLst/>
                <a:latin typeface="Calibri" charset="0"/>
                <a:ea typeface="Calibri" charset="0"/>
                <a:cs typeface="Calibri" charset="0"/>
              </a:rPr>
              <a:t>CCPs:</a:t>
            </a:r>
            <a:br>
              <a:rPr lang="de-DE" altLang="en-US" sz="3600" dirty="0" smtClean="0">
                <a:effectLst/>
                <a:latin typeface="Calibri" charset="0"/>
                <a:ea typeface="Calibri" charset="0"/>
                <a:cs typeface="Calibri" charset="0"/>
              </a:rPr>
            </a:br>
            <a:r>
              <a:rPr lang="de-DE" altLang="en-US" sz="3600" dirty="0" smtClean="0">
                <a:effectLst/>
                <a:latin typeface="Calibri" charset="0"/>
                <a:ea typeface="Calibri" charset="0"/>
                <a:cs typeface="Calibri" charset="0"/>
              </a:rPr>
              <a:t>Simulation</a:t>
            </a:r>
            <a:endParaRPr lang="de-DE" altLang="en-US" sz="3600" dirty="0">
              <a:effectLst/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44035" name="Picture 5" descr="electrondensity24gap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714875" y="1352550"/>
            <a:ext cx="4189413" cy="3771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scene3d>
            <a:camera prst="orthographicFront">
              <a:rot lat="0" lon="0" rev="5400000"/>
            </a:camera>
            <a:lightRig rig="threePt" dir="t"/>
          </a:scene3d>
        </p:spPr>
      </p:pic>
      <p:sp>
        <p:nvSpPr>
          <p:cNvPr id="44036" name="TextBox 6"/>
          <p:cNvSpPr txBox="1">
            <a:spLocks noChangeArrowheads="1"/>
          </p:cNvSpPr>
          <p:nvPr/>
        </p:nvSpPr>
        <p:spPr bwMode="auto">
          <a:xfrm>
            <a:off x="762000" y="5572125"/>
            <a:ext cx="7848600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150000"/>
              </a:lnSpc>
              <a:buNone/>
            </a:pPr>
            <a:r>
              <a:rPr lang="de-DE" altLang="en-US" sz="2000">
                <a:solidFill>
                  <a:srgbClr val="002569"/>
                </a:solidFill>
                <a:effectLst/>
              </a:rPr>
              <a:t>2-dimensional fluid simulation (electrons treated semi-kinetically)</a:t>
            </a:r>
            <a:endParaRPr lang="en-US" altLang="en-US" sz="2000">
              <a:solidFill>
                <a:srgbClr val="002569"/>
              </a:solidFill>
              <a:effectLst/>
            </a:endParaRPr>
          </a:p>
        </p:txBody>
      </p:sp>
      <p:pic>
        <p:nvPicPr>
          <p:cNvPr id="4403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219200"/>
            <a:ext cx="4411663" cy="403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36177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6082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1044949"/>
              </p:ext>
            </p:extLst>
          </p:nvPr>
        </p:nvGraphicFramePr>
        <p:xfrm>
          <a:off x="-108520" y="2479923"/>
          <a:ext cx="5889054" cy="45494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3" name="Graph" r:id="rId3" imgW="4023360" imgH="3108960" progId="Origin50.Graph">
                  <p:embed/>
                </p:oleObj>
              </mc:Choice>
              <mc:Fallback>
                <p:oleObj name="Graph" r:id="rId3" imgW="4023360" imgH="3108960" progId="Origin50.Graph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108520" y="2479923"/>
                        <a:ext cx="5889054" cy="454947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6083" name="Rectangle 2"/>
          <p:cNvSpPr txBox="1">
            <a:spLocks noChangeArrowheads="1"/>
          </p:cNvSpPr>
          <p:nvPr/>
        </p:nvSpPr>
        <p:spPr bwMode="auto">
          <a:xfrm>
            <a:off x="1900237" y="-88676"/>
            <a:ext cx="7243763" cy="1141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r">
              <a:buNone/>
            </a:pPr>
            <a:r>
              <a:rPr lang="de-DE" altLang="en-US" sz="3400" dirty="0" err="1">
                <a:effectLst/>
                <a:latin typeface="Calibri" charset="0"/>
                <a:ea typeface="Calibri" charset="0"/>
                <a:cs typeface="Calibri" charset="0"/>
              </a:rPr>
              <a:t>Excitation</a:t>
            </a:r>
            <a:r>
              <a:rPr lang="de-DE" altLang="en-US" sz="3400" dirty="0">
                <a:effectLst/>
                <a:latin typeface="Calibri" charset="0"/>
                <a:ea typeface="Calibri" charset="0"/>
                <a:cs typeface="Calibri" charset="0"/>
              </a:rPr>
              <a:t>/</a:t>
            </a:r>
            <a:r>
              <a:rPr lang="de-DE" altLang="en-US" sz="3400" dirty="0" err="1">
                <a:effectLst/>
                <a:latin typeface="Calibri" charset="0"/>
                <a:ea typeface="Calibri" charset="0"/>
                <a:cs typeface="Calibri" charset="0"/>
              </a:rPr>
              <a:t>ionization</a:t>
            </a:r>
            <a:r>
              <a:rPr lang="de-DE" altLang="en-US" sz="3400" dirty="0">
                <a:effectLst/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de-DE" altLang="en-US" sz="3400" dirty="0" err="1">
                <a:effectLst/>
                <a:latin typeface="Calibri" charset="0"/>
                <a:ea typeface="Calibri" charset="0"/>
                <a:cs typeface="Calibri" charset="0"/>
              </a:rPr>
              <a:t>structures</a:t>
            </a:r>
            <a:r>
              <a:rPr lang="de-DE" altLang="en-US" sz="3400" dirty="0">
                <a:effectLst/>
                <a:latin typeface="Calibri" charset="0"/>
                <a:ea typeface="Calibri" charset="0"/>
                <a:cs typeface="Calibri" charset="0"/>
              </a:rPr>
              <a:t> in</a:t>
            </a:r>
            <a:br>
              <a:rPr lang="de-DE" altLang="en-US" sz="3400" dirty="0">
                <a:effectLst/>
                <a:latin typeface="Calibri" charset="0"/>
                <a:ea typeface="Calibri" charset="0"/>
                <a:cs typeface="Calibri" charset="0"/>
              </a:rPr>
            </a:br>
            <a:r>
              <a:rPr lang="de-DE" altLang="en-US" sz="3400" dirty="0">
                <a:effectLst/>
                <a:latin typeface="Calibri" charset="0"/>
                <a:ea typeface="Calibri" charset="0"/>
                <a:cs typeface="Calibri" charset="0"/>
              </a:rPr>
              <a:t>gamma-mode </a:t>
            </a:r>
            <a:r>
              <a:rPr lang="de-DE" altLang="en-US" sz="3400" dirty="0" err="1">
                <a:effectLst/>
                <a:latin typeface="Calibri" charset="0"/>
                <a:ea typeface="Calibri" charset="0"/>
                <a:cs typeface="Calibri" charset="0"/>
              </a:rPr>
              <a:t>operation</a:t>
            </a:r>
            <a:endParaRPr lang="de-DE" altLang="en-US" sz="3400" dirty="0">
              <a:effectLst/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46084" name="TextBox 4"/>
          <p:cNvSpPr txBox="1">
            <a:spLocks noChangeArrowheads="1"/>
          </p:cNvSpPr>
          <p:nvPr/>
        </p:nvSpPr>
        <p:spPr bwMode="auto">
          <a:xfrm>
            <a:off x="191441" y="1067023"/>
            <a:ext cx="4152875" cy="144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buNone/>
            </a:pPr>
            <a:r>
              <a:rPr lang="de-DE" altLang="en-US" sz="2200">
                <a:solidFill>
                  <a:srgbClr val="002569"/>
                </a:solidFill>
                <a:effectLst/>
                <a:latin typeface="Calibri" charset="0"/>
                <a:ea typeface="Calibri" charset="0"/>
                <a:cs typeface="Calibri" charset="0"/>
              </a:rPr>
              <a:t>Measured</a:t>
            </a:r>
            <a:r>
              <a:rPr lang="de-DE" altLang="en-US" sz="2200" dirty="0">
                <a:solidFill>
                  <a:srgbClr val="002569"/>
                </a:solidFill>
                <a:effectLst/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de-DE" altLang="en-US" sz="2200" dirty="0" err="1">
                <a:solidFill>
                  <a:srgbClr val="002569"/>
                </a:solidFill>
                <a:effectLst/>
                <a:latin typeface="Calibri" charset="0"/>
                <a:ea typeface="Calibri" charset="0"/>
                <a:cs typeface="Calibri" charset="0"/>
              </a:rPr>
              <a:t>space</a:t>
            </a:r>
            <a:r>
              <a:rPr lang="de-DE" altLang="en-US" sz="2200" dirty="0">
                <a:solidFill>
                  <a:srgbClr val="002569"/>
                </a:solidFill>
                <a:effectLst/>
                <a:latin typeface="Calibri" charset="0"/>
                <a:ea typeface="Calibri" charset="0"/>
                <a:cs typeface="Calibri" charset="0"/>
              </a:rPr>
              <a:t> &amp; time </a:t>
            </a:r>
            <a:r>
              <a:rPr lang="de-DE" altLang="en-US" sz="2200" dirty="0" err="1">
                <a:solidFill>
                  <a:srgbClr val="002569"/>
                </a:solidFill>
                <a:effectLst/>
                <a:latin typeface="Calibri" charset="0"/>
                <a:ea typeface="Calibri" charset="0"/>
                <a:cs typeface="Calibri" charset="0"/>
              </a:rPr>
              <a:t>resolved</a:t>
            </a:r>
            <a:r>
              <a:rPr lang="de-DE" altLang="en-US" sz="2200" dirty="0">
                <a:solidFill>
                  <a:srgbClr val="002569"/>
                </a:solidFill>
                <a:effectLst/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de-DE" altLang="en-US" sz="2200" dirty="0" err="1">
                <a:solidFill>
                  <a:srgbClr val="002569"/>
                </a:solidFill>
                <a:effectLst/>
                <a:latin typeface="Calibri" charset="0"/>
                <a:ea typeface="Calibri" charset="0"/>
                <a:cs typeface="Calibri" charset="0"/>
              </a:rPr>
              <a:t>excitation</a:t>
            </a:r>
            <a:r>
              <a:rPr lang="de-DE" altLang="en-US" sz="2200" dirty="0">
                <a:solidFill>
                  <a:srgbClr val="002569"/>
                </a:solidFill>
                <a:effectLst/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de-DE" altLang="en-US" sz="2200" dirty="0" err="1">
                <a:solidFill>
                  <a:srgbClr val="002569"/>
                </a:solidFill>
                <a:effectLst/>
                <a:latin typeface="Calibri" charset="0"/>
                <a:ea typeface="Calibri" charset="0"/>
                <a:cs typeface="Calibri" charset="0"/>
              </a:rPr>
              <a:t>structures</a:t>
            </a:r>
            <a:r>
              <a:rPr lang="de-DE" altLang="en-US" sz="2200" dirty="0">
                <a:solidFill>
                  <a:srgbClr val="002569"/>
                </a:solidFill>
                <a:effectLst/>
                <a:latin typeface="Calibri" charset="0"/>
                <a:ea typeface="Calibri" charset="0"/>
                <a:cs typeface="Calibri" charset="0"/>
              </a:rPr>
              <a:t/>
            </a:r>
            <a:br>
              <a:rPr lang="de-DE" altLang="en-US" sz="2200" dirty="0">
                <a:solidFill>
                  <a:srgbClr val="002569"/>
                </a:solidFill>
                <a:effectLst/>
                <a:latin typeface="Calibri" charset="0"/>
                <a:ea typeface="Calibri" charset="0"/>
                <a:cs typeface="Calibri" charset="0"/>
              </a:rPr>
            </a:br>
            <a:r>
              <a:rPr lang="de-DE" altLang="en-US" sz="2200" dirty="0">
                <a:solidFill>
                  <a:srgbClr val="002569"/>
                </a:solidFill>
                <a:effectLst/>
                <a:latin typeface="Calibri" charset="0"/>
                <a:ea typeface="Calibri" charset="0"/>
                <a:cs typeface="Calibri" charset="0"/>
              </a:rPr>
              <a:t>in </a:t>
            </a:r>
            <a:r>
              <a:rPr lang="de-DE" altLang="en-US" sz="2200" dirty="0" err="1">
                <a:solidFill>
                  <a:srgbClr val="002569"/>
                </a:solidFill>
                <a:effectLst/>
                <a:latin typeface="Calibri" charset="0"/>
                <a:ea typeface="Calibri" charset="0"/>
                <a:cs typeface="Calibri" charset="0"/>
              </a:rPr>
              <a:t>gamma</a:t>
            </a:r>
            <a:r>
              <a:rPr lang="de-DE" altLang="en-US" sz="2200" dirty="0">
                <a:solidFill>
                  <a:srgbClr val="002569"/>
                </a:solidFill>
                <a:effectLst/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de-DE" altLang="en-US" sz="2200" dirty="0" err="1">
                <a:solidFill>
                  <a:srgbClr val="002569"/>
                </a:solidFill>
                <a:effectLst/>
                <a:latin typeface="Calibri" charset="0"/>
                <a:ea typeface="Calibri" charset="0"/>
                <a:cs typeface="Calibri" charset="0"/>
              </a:rPr>
              <a:t>mode</a:t>
            </a:r>
            <a:r>
              <a:rPr lang="de-DE" altLang="en-US" sz="2200" dirty="0">
                <a:solidFill>
                  <a:srgbClr val="002569"/>
                </a:solidFill>
                <a:effectLst/>
                <a:latin typeface="Calibri" charset="0"/>
                <a:ea typeface="Calibri" charset="0"/>
                <a:cs typeface="Calibri" charset="0"/>
              </a:rPr>
              <a:t/>
            </a:r>
            <a:br>
              <a:rPr lang="de-DE" altLang="en-US" sz="2200" dirty="0">
                <a:solidFill>
                  <a:srgbClr val="002569"/>
                </a:solidFill>
                <a:effectLst/>
                <a:latin typeface="Calibri" charset="0"/>
                <a:ea typeface="Calibri" charset="0"/>
                <a:cs typeface="Calibri" charset="0"/>
              </a:rPr>
            </a:br>
            <a:r>
              <a:rPr lang="de-DE" altLang="en-US" sz="2200" dirty="0">
                <a:solidFill>
                  <a:srgbClr val="002569"/>
                </a:solidFill>
                <a:effectLst/>
                <a:latin typeface="Calibri" charset="0"/>
                <a:ea typeface="Calibri" charset="0"/>
                <a:cs typeface="Calibri" charset="0"/>
              </a:rPr>
              <a:t>(2 MHz, Neon, 64 </a:t>
            </a:r>
            <a:r>
              <a:rPr lang="de-DE" altLang="en-US" sz="2200" dirty="0" err="1">
                <a:solidFill>
                  <a:srgbClr val="002569"/>
                </a:solidFill>
                <a:effectLst/>
                <a:latin typeface="Calibri" charset="0"/>
                <a:ea typeface="Calibri" charset="0"/>
                <a:cs typeface="Calibri" charset="0"/>
              </a:rPr>
              <a:t>Pa</a:t>
            </a:r>
            <a:r>
              <a:rPr lang="de-DE" altLang="en-US" sz="2200" dirty="0">
                <a:solidFill>
                  <a:srgbClr val="002569"/>
                </a:solidFill>
                <a:effectLst/>
                <a:latin typeface="Calibri" charset="0"/>
                <a:ea typeface="Calibri" charset="0"/>
                <a:cs typeface="Calibri" charset="0"/>
              </a:rPr>
              <a:t>)</a:t>
            </a:r>
            <a:endParaRPr lang="en-US" altLang="en-US" sz="2200" dirty="0">
              <a:solidFill>
                <a:srgbClr val="002569"/>
              </a:solidFill>
              <a:effectLst/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46085" name="TextBox 4"/>
          <p:cNvSpPr txBox="1">
            <a:spLocks noChangeArrowheads="1"/>
          </p:cNvSpPr>
          <p:nvPr/>
        </p:nvSpPr>
        <p:spPr bwMode="auto">
          <a:xfrm>
            <a:off x="4344317" y="1305391"/>
            <a:ext cx="4786313" cy="3767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342900" indent="-342900" eaLnBrk="1" hangingPunct="1">
              <a:spcAft>
                <a:spcPts val="600"/>
              </a:spcAft>
              <a:buClr>
                <a:srgbClr val="002569"/>
              </a:buClr>
              <a:buSzPct val="100000"/>
              <a:buFont typeface="Arial" charset="0"/>
              <a:buChar char="•"/>
            </a:pPr>
            <a:r>
              <a:rPr lang="en-US" altLang="en-US" sz="2200" dirty="0" smtClean="0">
                <a:solidFill>
                  <a:srgbClr val="002569"/>
                </a:solidFill>
                <a:effectLst/>
                <a:latin typeface="Calibri" charset="0"/>
                <a:ea typeface="Calibri" charset="0"/>
                <a:cs typeface="Calibri" charset="0"/>
              </a:rPr>
              <a:t>In </a:t>
            </a:r>
            <a:r>
              <a:rPr lang="en-US" altLang="en-US" sz="2200" dirty="0">
                <a:solidFill>
                  <a:srgbClr val="002569"/>
                </a:solidFill>
                <a:effectLst/>
                <a:latin typeface="Calibri" charset="0"/>
                <a:ea typeface="Calibri" charset="0"/>
                <a:cs typeface="Calibri" charset="0"/>
              </a:rPr>
              <a:t>gamma-mode plasma ionization </a:t>
            </a:r>
            <a:r>
              <a:rPr lang="en-US" altLang="en-US" sz="2200" dirty="0" smtClean="0">
                <a:solidFill>
                  <a:srgbClr val="002569"/>
                </a:solidFill>
                <a:effectLst/>
                <a:latin typeface="Calibri" charset="0"/>
                <a:ea typeface="Calibri" charset="0"/>
                <a:cs typeface="Calibri" charset="0"/>
              </a:rPr>
              <a:t>&amp; sustainment </a:t>
            </a:r>
            <a:r>
              <a:rPr lang="en-US" altLang="en-US" sz="2200" dirty="0">
                <a:solidFill>
                  <a:srgbClr val="002569"/>
                </a:solidFill>
                <a:effectLst/>
                <a:latin typeface="Calibri" charset="0"/>
                <a:ea typeface="Calibri" charset="0"/>
                <a:cs typeface="Calibri" charset="0"/>
              </a:rPr>
              <a:t>are similar to </a:t>
            </a:r>
            <a:r>
              <a:rPr lang="en-US" altLang="en-US" sz="2200" dirty="0" smtClean="0">
                <a:solidFill>
                  <a:srgbClr val="002569"/>
                </a:solidFill>
                <a:effectLst/>
                <a:latin typeface="Calibri" charset="0"/>
                <a:ea typeface="Calibri" charset="0"/>
                <a:cs typeface="Calibri" charset="0"/>
              </a:rPr>
              <a:t>DC discharges, but </a:t>
            </a:r>
            <a:r>
              <a:rPr lang="en-US" altLang="en-US" sz="2200" dirty="0">
                <a:solidFill>
                  <a:srgbClr val="002569"/>
                </a:solidFill>
                <a:effectLst/>
                <a:latin typeface="Calibri" charset="0"/>
                <a:ea typeface="Calibri" charset="0"/>
                <a:cs typeface="Calibri" charset="0"/>
              </a:rPr>
              <a:t>time dependent.</a:t>
            </a:r>
          </a:p>
          <a:p>
            <a:pPr marL="342900" indent="-342900" eaLnBrk="1" hangingPunct="1">
              <a:spcAft>
                <a:spcPts val="600"/>
              </a:spcAft>
              <a:buClr>
                <a:srgbClr val="002569"/>
              </a:buClr>
              <a:buSzPct val="100000"/>
              <a:buFont typeface="Arial" charset="0"/>
              <a:buChar char="•"/>
            </a:pPr>
            <a:r>
              <a:rPr lang="en-US" altLang="en-US" sz="2200" dirty="0" smtClean="0">
                <a:solidFill>
                  <a:srgbClr val="002569"/>
                </a:solidFill>
                <a:effectLst/>
                <a:latin typeface="Calibri" charset="0"/>
                <a:ea typeface="Calibri" charset="0"/>
                <a:cs typeface="Calibri" charset="0"/>
              </a:rPr>
              <a:t>Electrons </a:t>
            </a:r>
            <a:r>
              <a:rPr lang="en-US" altLang="en-US" sz="2200" dirty="0">
                <a:solidFill>
                  <a:srgbClr val="002569"/>
                </a:solidFill>
                <a:effectLst/>
                <a:latin typeface="Calibri" charset="0"/>
                <a:ea typeface="Calibri" charset="0"/>
                <a:cs typeface="Calibri" charset="0"/>
              </a:rPr>
              <a:t>are emitted from the surface due </a:t>
            </a:r>
            <a:r>
              <a:rPr lang="en-US" altLang="en-US" sz="2200" dirty="0" smtClean="0">
                <a:solidFill>
                  <a:srgbClr val="002569"/>
                </a:solidFill>
                <a:effectLst/>
                <a:latin typeface="Calibri" charset="0"/>
                <a:ea typeface="Calibri" charset="0"/>
                <a:cs typeface="Calibri" charset="0"/>
              </a:rPr>
              <a:t>to </a:t>
            </a:r>
            <a:r>
              <a:rPr lang="en-US" altLang="en-US" sz="2200" dirty="0">
                <a:solidFill>
                  <a:srgbClr val="002569"/>
                </a:solidFill>
                <a:effectLst/>
                <a:latin typeface="Calibri" charset="0"/>
                <a:ea typeface="Calibri" charset="0"/>
                <a:cs typeface="Calibri" charset="0"/>
              </a:rPr>
              <a:t>ion bombardment, </a:t>
            </a:r>
            <a:r>
              <a:rPr lang="en-US" altLang="en-US" sz="2200" dirty="0" err="1">
                <a:solidFill>
                  <a:srgbClr val="002569"/>
                </a:solidFill>
                <a:effectLst/>
                <a:latin typeface="Calibri" charset="0"/>
                <a:ea typeface="Calibri" charset="0"/>
                <a:cs typeface="Calibri" charset="0"/>
              </a:rPr>
              <a:t>metastables</a:t>
            </a:r>
            <a:r>
              <a:rPr lang="en-US" altLang="en-US" sz="2200" dirty="0">
                <a:solidFill>
                  <a:srgbClr val="002569"/>
                </a:solidFill>
                <a:effectLst/>
                <a:latin typeface="Calibri" charset="0"/>
                <a:ea typeface="Calibri" charset="0"/>
                <a:cs typeface="Calibri" charset="0"/>
              </a:rPr>
              <a:t>, &amp; UV </a:t>
            </a:r>
            <a:r>
              <a:rPr lang="en-US" altLang="en-US" sz="2200" dirty="0" smtClean="0">
                <a:solidFill>
                  <a:srgbClr val="002569"/>
                </a:solidFill>
                <a:effectLst/>
                <a:latin typeface="Calibri" charset="0"/>
                <a:ea typeface="Calibri" charset="0"/>
                <a:cs typeface="Calibri" charset="0"/>
              </a:rPr>
              <a:t>radiation</a:t>
            </a:r>
            <a:r>
              <a:rPr lang="en-US" altLang="en-US" sz="2200" dirty="0">
                <a:solidFill>
                  <a:srgbClr val="002569"/>
                </a:solidFill>
                <a:effectLst/>
                <a:latin typeface="Calibri" charset="0"/>
                <a:ea typeface="Calibri" charset="0"/>
                <a:cs typeface="Calibri" charset="0"/>
              </a:rPr>
              <a:t>.</a:t>
            </a:r>
          </a:p>
          <a:p>
            <a:pPr marL="342900" indent="-342900" eaLnBrk="1" hangingPunct="1">
              <a:spcAft>
                <a:spcPts val="600"/>
              </a:spcAft>
              <a:buClr>
                <a:srgbClr val="002569"/>
              </a:buClr>
              <a:buSzPct val="100000"/>
              <a:buFont typeface="Arial" charset="0"/>
              <a:buChar char="•"/>
            </a:pPr>
            <a:r>
              <a:rPr lang="de-DE" altLang="en-US" sz="2200" dirty="0" smtClean="0">
                <a:solidFill>
                  <a:srgbClr val="002569"/>
                </a:solidFill>
                <a:effectLst/>
                <a:latin typeface="Calibri" charset="0"/>
                <a:ea typeface="Calibri" charset="0"/>
                <a:cs typeface="Calibri" charset="0"/>
              </a:rPr>
              <a:t>At </a:t>
            </a:r>
            <a:r>
              <a:rPr lang="de-DE" altLang="en-US" sz="2200" dirty="0" err="1">
                <a:solidFill>
                  <a:srgbClr val="002569"/>
                </a:solidFill>
                <a:effectLst/>
                <a:latin typeface="Calibri" charset="0"/>
                <a:ea typeface="Calibri" charset="0"/>
                <a:cs typeface="Calibri" charset="0"/>
              </a:rPr>
              <a:t>phases</a:t>
            </a:r>
            <a:r>
              <a:rPr lang="de-DE" altLang="en-US" sz="2200" dirty="0">
                <a:solidFill>
                  <a:srgbClr val="002569"/>
                </a:solidFill>
                <a:effectLst/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de-DE" altLang="en-US" sz="2200" dirty="0" err="1">
                <a:solidFill>
                  <a:srgbClr val="002569"/>
                </a:solidFill>
                <a:effectLst/>
                <a:latin typeface="Calibri" charset="0"/>
                <a:ea typeface="Calibri" charset="0"/>
                <a:cs typeface="Calibri" charset="0"/>
              </a:rPr>
              <a:t>of</a:t>
            </a:r>
            <a:r>
              <a:rPr lang="de-DE" altLang="en-US" sz="2200" dirty="0">
                <a:solidFill>
                  <a:srgbClr val="002569"/>
                </a:solidFill>
                <a:effectLst/>
                <a:latin typeface="Calibri" charset="0"/>
                <a:ea typeface="Calibri" charset="0"/>
                <a:cs typeface="Calibri" charset="0"/>
              </a:rPr>
              <a:t> high </a:t>
            </a:r>
            <a:r>
              <a:rPr lang="de-DE" altLang="en-US" sz="2200" dirty="0" err="1">
                <a:solidFill>
                  <a:srgbClr val="002569"/>
                </a:solidFill>
                <a:effectLst/>
                <a:latin typeface="Calibri" charset="0"/>
                <a:ea typeface="Calibri" charset="0"/>
                <a:cs typeface="Calibri" charset="0"/>
              </a:rPr>
              <a:t>sheaths</a:t>
            </a:r>
            <a:r>
              <a:rPr lang="de-DE" altLang="en-US" sz="2200" dirty="0">
                <a:solidFill>
                  <a:srgbClr val="002569"/>
                </a:solidFill>
                <a:effectLst/>
                <a:latin typeface="Calibri" charset="0"/>
                <a:ea typeface="Calibri" charset="0"/>
                <a:cs typeface="Calibri" charset="0"/>
              </a:rPr>
              <a:t> potential </a:t>
            </a:r>
            <a:r>
              <a:rPr lang="de-DE" altLang="en-US" sz="2200" dirty="0" err="1">
                <a:solidFill>
                  <a:srgbClr val="002569"/>
                </a:solidFill>
                <a:effectLst/>
                <a:latin typeface="Calibri" charset="0"/>
                <a:ea typeface="Calibri" charset="0"/>
                <a:cs typeface="Calibri" charset="0"/>
              </a:rPr>
              <a:t>these</a:t>
            </a:r>
            <a:r>
              <a:rPr lang="de-DE" altLang="en-US" sz="2200" dirty="0">
                <a:solidFill>
                  <a:srgbClr val="002569"/>
                </a:solidFill>
                <a:effectLst/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de-DE" altLang="en-US" sz="2200" dirty="0" err="1" smtClean="0">
                <a:solidFill>
                  <a:srgbClr val="002569"/>
                </a:solidFill>
                <a:effectLst/>
                <a:latin typeface="Calibri" charset="0"/>
                <a:ea typeface="Calibri" charset="0"/>
                <a:cs typeface="Calibri" charset="0"/>
              </a:rPr>
              <a:t>electrons</a:t>
            </a:r>
            <a:r>
              <a:rPr lang="de-DE" altLang="en-US" sz="2200" dirty="0" smtClean="0">
                <a:solidFill>
                  <a:srgbClr val="002569"/>
                </a:solidFill>
                <a:effectLst/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de-DE" altLang="en-US" sz="2200" dirty="0" err="1">
                <a:solidFill>
                  <a:srgbClr val="002569"/>
                </a:solidFill>
                <a:effectLst/>
                <a:latin typeface="Calibri" charset="0"/>
                <a:ea typeface="Calibri" charset="0"/>
                <a:cs typeface="Calibri" charset="0"/>
              </a:rPr>
              <a:t>are</a:t>
            </a:r>
            <a:r>
              <a:rPr lang="de-DE" altLang="en-US" sz="2200" dirty="0">
                <a:solidFill>
                  <a:srgbClr val="002569"/>
                </a:solidFill>
                <a:effectLst/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en-US" sz="2200" dirty="0">
                <a:solidFill>
                  <a:srgbClr val="002569"/>
                </a:solidFill>
                <a:effectLst/>
                <a:latin typeface="Calibri" charset="0"/>
                <a:ea typeface="Calibri" charset="0"/>
                <a:cs typeface="Calibri" charset="0"/>
              </a:rPr>
              <a:t>accelerated </a:t>
            </a:r>
            <a:r>
              <a:rPr lang="de-DE" altLang="en-US" sz="2200" dirty="0">
                <a:solidFill>
                  <a:srgbClr val="002569"/>
                </a:solidFill>
                <a:effectLst/>
                <a:latin typeface="Calibri" charset="0"/>
                <a:ea typeface="Calibri" charset="0"/>
                <a:cs typeface="Calibri" charset="0"/>
              </a:rPr>
              <a:t>&amp; </a:t>
            </a:r>
            <a:r>
              <a:rPr lang="de-DE" altLang="en-US" sz="2200" dirty="0" err="1">
                <a:solidFill>
                  <a:srgbClr val="002569"/>
                </a:solidFill>
                <a:effectLst/>
                <a:latin typeface="Calibri" charset="0"/>
                <a:ea typeface="Calibri" charset="0"/>
                <a:cs typeface="Calibri" charset="0"/>
              </a:rPr>
              <a:t>develop</a:t>
            </a:r>
            <a:r>
              <a:rPr lang="de-DE" altLang="en-US" sz="2200" dirty="0">
                <a:solidFill>
                  <a:srgbClr val="002569"/>
                </a:solidFill>
                <a:effectLst/>
                <a:latin typeface="Calibri" charset="0"/>
                <a:ea typeface="Calibri" charset="0"/>
                <a:cs typeface="Calibri" charset="0"/>
              </a:rPr>
              <a:t> an </a:t>
            </a:r>
            <a:r>
              <a:rPr lang="de-DE" altLang="en-US" sz="2200" dirty="0" err="1" smtClean="0">
                <a:solidFill>
                  <a:srgbClr val="002569"/>
                </a:solidFill>
                <a:effectLst/>
                <a:latin typeface="Calibri" charset="0"/>
                <a:ea typeface="Calibri" charset="0"/>
                <a:cs typeface="Calibri" charset="0"/>
              </a:rPr>
              <a:t>ionization</a:t>
            </a:r>
            <a:r>
              <a:rPr lang="de-DE" altLang="en-US" sz="2200" dirty="0" smtClean="0">
                <a:solidFill>
                  <a:srgbClr val="002569"/>
                </a:solidFill>
                <a:effectLst/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de-DE" altLang="en-US" sz="2200" dirty="0" err="1">
                <a:solidFill>
                  <a:srgbClr val="002569"/>
                </a:solidFill>
                <a:effectLst/>
                <a:latin typeface="Calibri" charset="0"/>
                <a:ea typeface="Calibri" charset="0"/>
                <a:cs typeface="Calibri" charset="0"/>
              </a:rPr>
              <a:t>avalanche</a:t>
            </a:r>
            <a:r>
              <a:rPr lang="de-DE" altLang="en-US" sz="2200" dirty="0">
                <a:solidFill>
                  <a:srgbClr val="002569"/>
                </a:solidFill>
                <a:effectLst/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de-DE" altLang="en-US" sz="2200" dirty="0" err="1">
                <a:solidFill>
                  <a:srgbClr val="002569"/>
                </a:solidFill>
                <a:effectLst/>
                <a:latin typeface="Calibri" charset="0"/>
                <a:ea typeface="Calibri" charset="0"/>
                <a:cs typeface="Calibri" charset="0"/>
              </a:rPr>
              <a:t>of</a:t>
            </a:r>
            <a:r>
              <a:rPr lang="de-DE" altLang="en-US" sz="2200" dirty="0">
                <a:solidFill>
                  <a:srgbClr val="002569"/>
                </a:solidFill>
                <a:effectLst/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de-DE" altLang="en-US" sz="2200" dirty="0" err="1">
                <a:solidFill>
                  <a:srgbClr val="002569"/>
                </a:solidFill>
                <a:effectLst/>
                <a:latin typeface="Calibri" charset="0"/>
                <a:ea typeface="Calibri" charset="0"/>
                <a:cs typeface="Calibri" charset="0"/>
              </a:rPr>
              <a:t>energetic</a:t>
            </a:r>
            <a:r>
              <a:rPr lang="de-DE" altLang="en-US" sz="2200" dirty="0">
                <a:solidFill>
                  <a:srgbClr val="002569"/>
                </a:solidFill>
                <a:effectLst/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de-DE" altLang="en-US" sz="2200" dirty="0" err="1" smtClean="0">
                <a:solidFill>
                  <a:srgbClr val="002569"/>
                </a:solidFill>
                <a:effectLst/>
                <a:latin typeface="Calibri" charset="0"/>
                <a:ea typeface="Calibri" charset="0"/>
                <a:cs typeface="Calibri" charset="0"/>
              </a:rPr>
              <a:t>electrons</a:t>
            </a:r>
            <a:r>
              <a:rPr lang="de-DE" altLang="en-US" sz="2200" dirty="0" smtClean="0">
                <a:solidFill>
                  <a:srgbClr val="002569"/>
                </a:solidFill>
                <a:effectLst/>
                <a:latin typeface="Calibri" charset="0"/>
                <a:ea typeface="Calibri" charset="0"/>
                <a:cs typeface="Calibri" charset="0"/>
              </a:rPr>
              <a:t>.</a:t>
            </a:r>
            <a:endParaRPr lang="de-DE" altLang="en-US" sz="2200" dirty="0">
              <a:solidFill>
                <a:srgbClr val="002569"/>
              </a:solidFill>
              <a:effectLst/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3971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UofYpowerpointblue">
  <a:themeElements>
    <a:clrScheme name="UofY_new_powerpoint_template-fancy_v3 7">
      <a:dk1>
        <a:srgbClr val="B4AF80"/>
      </a:dk1>
      <a:lt1>
        <a:srgbClr val="FFFFFF"/>
      </a:lt1>
      <a:dk2>
        <a:srgbClr val="C8C6A2"/>
      </a:dk2>
      <a:lt2>
        <a:srgbClr val="827F4C"/>
      </a:lt2>
      <a:accent1>
        <a:srgbClr val="7C784E"/>
      </a:accent1>
      <a:accent2>
        <a:srgbClr val="A2A4AC"/>
      </a:accent2>
      <a:accent3>
        <a:srgbClr val="E0DFCE"/>
      </a:accent3>
      <a:accent4>
        <a:srgbClr val="DADADA"/>
      </a:accent4>
      <a:accent5>
        <a:srgbClr val="BFBEB2"/>
      </a:accent5>
      <a:accent6>
        <a:srgbClr val="92949B"/>
      </a:accent6>
      <a:hlink>
        <a:srgbClr val="33CCCC"/>
      </a:hlink>
      <a:folHlink>
        <a:srgbClr val="009999"/>
      </a:folHlink>
    </a:clrScheme>
    <a:fontScheme name="UofY_new_powerpoint_template-fancy_v3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=""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=""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=""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2057400" marR="0" indent="-22860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>
            <a:schemeClr val="folHlink"/>
          </a:buClr>
          <a:buSzPct val="65000"/>
          <a:buFont typeface="Wingdings" pitchFamily="2" charset="2"/>
          <a:buChar char="n"/>
          <a:tabLst/>
          <a:defRPr kumimoji="0" lang="en-GB" sz="2000" b="0" i="0" u="none" strike="noStrike" cap="none" normalizeH="0" baseline="0" smtClean="0">
            <a:ln>
              <a:noFill/>
            </a:ln>
            <a:solidFill>
              <a:srgbClr val="0000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Tahoma" pitchFamily="34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=""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=""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=""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2057400" marR="0" indent="-22860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>
            <a:schemeClr val="folHlink"/>
          </a:buClr>
          <a:buSzPct val="65000"/>
          <a:buFont typeface="Wingdings" pitchFamily="2" charset="2"/>
          <a:buChar char="n"/>
          <a:tabLst/>
          <a:defRPr kumimoji="0" lang="en-GB" sz="2000" b="0" i="0" u="none" strike="noStrike" cap="none" normalizeH="0" baseline="0" smtClean="0">
            <a:ln>
              <a:noFill/>
            </a:ln>
            <a:solidFill>
              <a:srgbClr val="0000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Tahoma" pitchFamily="34" charset="0"/>
            <a:cs typeface="Arial" charset="0"/>
          </a:defRPr>
        </a:defPPr>
      </a:lstStyle>
    </a:lnDef>
  </a:objectDefaults>
  <a:extraClrSchemeLst>
    <a:extraClrScheme>
      <a:clrScheme name="UofY_new_powerpoint_template-fancy_v3 1">
        <a:dk1>
          <a:srgbClr val="663300"/>
        </a:dk1>
        <a:lt1>
          <a:srgbClr val="FFFFFF"/>
        </a:lt1>
        <a:dk2>
          <a:srgbClr val="996600"/>
        </a:dk2>
        <a:lt2>
          <a:srgbClr val="DBBD71"/>
        </a:lt2>
        <a:accent1>
          <a:srgbClr val="F8A500"/>
        </a:accent1>
        <a:accent2>
          <a:srgbClr val="808000"/>
        </a:accent2>
        <a:accent3>
          <a:srgbClr val="CAB8AA"/>
        </a:accent3>
        <a:accent4>
          <a:srgbClr val="DADADA"/>
        </a:accent4>
        <a:accent5>
          <a:srgbClr val="FBCFAA"/>
        </a:accent5>
        <a:accent6>
          <a:srgbClr val="737300"/>
        </a:accent6>
        <a:hlink>
          <a:srgbClr val="FFCC66"/>
        </a:hlink>
        <a:folHlink>
          <a:srgbClr val="CCA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ofY_new_powerpoint_template-fancy_v3 2">
        <a:dk1>
          <a:srgbClr val="660000"/>
        </a:dk1>
        <a:lt1>
          <a:srgbClr val="FFFFFF"/>
        </a:lt1>
        <a:dk2>
          <a:srgbClr val="800000"/>
        </a:dk2>
        <a:lt2>
          <a:srgbClr val="FFFFCC"/>
        </a:lt2>
        <a:accent1>
          <a:srgbClr val="CC66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B8AA"/>
        </a:accent5>
        <a:accent6>
          <a:srgbClr val="AC6D56"/>
        </a:accent6>
        <a:hlink>
          <a:srgbClr val="FFFF99"/>
        </a:hlink>
        <a:folHlink>
          <a:srgbClr val="E5B325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ofY_new_powerpoint_template-fancy_v3 3">
        <a:dk1>
          <a:srgbClr val="003300"/>
        </a:dk1>
        <a:lt1>
          <a:srgbClr val="FFFFFF"/>
        </a:lt1>
        <a:dk2>
          <a:srgbClr val="4D6A2A"/>
        </a:dk2>
        <a:lt2>
          <a:srgbClr val="CCFF99"/>
        </a:lt2>
        <a:accent1>
          <a:srgbClr val="2EB62E"/>
        </a:accent1>
        <a:accent2>
          <a:srgbClr val="527C3A"/>
        </a:accent2>
        <a:accent3>
          <a:srgbClr val="B2B9AC"/>
        </a:accent3>
        <a:accent4>
          <a:srgbClr val="DADADA"/>
        </a:accent4>
        <a:accent5>
          <a:srgbClr val="ADD7AD"/>
        </a:accent5>
        <a:accent6>
          <a:srgbClr val="497034"/>
        </a:accent6>
        <a:hlink>
          <a:srgbClr val="DDD800"/>
        </a:hlink>
        <a:folHlink>
          <a:srgbClr val="0099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ofY_new_powerpoint_template-fancy_v3 4">
        <a:dk1>
          <a:srgbClr val="005A58"/>
        </a:dk1>
        <a:lt1>
          <a:srgbClr val="FFFFFF"/>
        </a:lt1>
        <a:dk2>
          <a:srgbClr val="00716E"/>
        </a:dk2>
        <a:lt2>
          <a:srgbClr val="FFFF99"/>
        </a:lt2>
        <a:accent1>
          <a:srgbClr val="2DB3B0"/>
        </a:accent1>
        <a:accent2>
          <a:srgbClr val="6D6FC7"/>
        </a:accent2>
        <a:accent3>
          <a:srgbClr val="AABBBA"/>
        </a:accent3>
        <a:accent4>
          <a:srgbClr val="DADADA"/>
        </a:accent4>
        <a:accent5>
          <a:srgbClr val="ADD6D4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ofY_new_powerpoint_template-fancy_v3 5">
        <a:dk1>
          <a:srgbClr val="003366"/>
        </a:dk1>
        <a:lt1>
          <a:srgbClr val="FFFFFF"/>
        </a:lt1>
        <a:dk2>
          <a:srgbClr val="2B5481"/>
        </a:dk2>
        <a:lt2>
          <a:srgbClr val="E5FFFF"/>
        </a:lt2>
        <a:accent1>
          <a:srgbClr val="336699"/>
        </a:accent1>
        <a:accent2>
          <a:srgbClr val="00B000"/>
        </a:accent2>
        <a:accent3>
          <a:srgbClr val="ACB3C1"/>
        </a:accent3>
        <a:accent4>
          <a:srgbClr val="DADADA"/>
        </a:accent4>
        <a:accent5>
          <a:srgbClr val="ADB8CA"/>
        </a:accent5>
        <a:accent6>
          <a:srgbClr val="009F00"/>
        </a:accent6>
        <a:hlink>
          <a:srgbClr val="00CCFF"/>
        </a:hlink>
        <a:folHlink>
          <a:srgbClr val="B5FFFB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ofY_new_powerpoint_template-fancy_v3 6">
        <a:dk1>
          <a:srgbClr val="2F2D25"/>
        </a:dk1>
        <a:lt1>
          <a:srgbClr val="FFFFFF"/>
        </a:lt1>
        <a:dk2>
          <a:srgbClr val="656151"/>
        </a:dk2>
        <a:lt2>
          <a:srgbClr val="FFFFCC"/>
        </a:lt2>
        <a:accent1>
          <a:srgbClr val="818173"/>
        </a:accent1>
        <a:accent2>
          <a:srgbClr val="809EA8"/>
        </a:accent2>
        <a:accent3>
          <a:srgbClr val="B8B7B3"/>
        </a:accent3>
        <a:accent4>
          <a:srgbClr val="DADADA"/>
        </a:accent4>
        <a:accent5>
          <a:srgbClr val="C1C1BC"/>
        </a:accent5>
        <a:accent6>
          <a:srgbClr val="738F98"/>
        </a:accent6>
        <a:hlink>
          <a:srgbClr val="E2C86A"/>
        </a:hlink>
        <a:folHlink>
          <a:srgbClr val="B7B6A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ofY_new_powerpoint_template-fancy_v3 7">
        <a:dk1>
          <a:srgbClr val="B4AF80"/>
        </a:dk1>
        <a:lt1>
          <a:srgbClr val="FFFFFF"/>
        </a:lt1>
        <a:dk2>
          <a:srgbClr val="C8C6A2"/>
        </a:dk2>
        <a:lt2>
          <a:srgbClr val="827F4C"/>
        </a:lt2>
        <a:accent1>
          <a:srgbClr val="7C784E"/>
        </a:accent1>
        <a:accent2>
          <a:srgbClr val="A2A4AC"/>
        </a:accent2>
        <a:accent3>
          <a:srgbClr val="E0DFCE"/>
        </a:accent3>
        <a:accent4>
          <a:srgbClr val="DADADA"/>
        </a:accent4>
        <a:accent5>
          <a:srgbClr val="BFBEB2"/>
        </a:accent5>
        <a:accent6>
          <a:srgbClr val="92949B"/>
        </a:accent6>
        <a:hlink>
          <a:srgbClr val="33CCCC"/>
        </a:hlink>
        <a:folHlink>
          <a:srgbClr val="0099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ofY_new_powerpoint_template-fancy_v3 8">
        <a:dk1>
          <a:srgbClr val="000000"/>
        </a:dk1>
        <a:lt1>
          <a:srgbClr val="DDDDDD"/>
        </a:lt1>
        <a:dk2>
          <a:srgbClr val="000000"/>
        </a:dk2>
        <a:lt2>
          <a:srgbClr val="B8B7D1"/>
        </a:lt2>
        <a:accent1>
          <a:srgbClr val="F1F0F4"/>
        </a:accent1>
        <a:accent2>
          <a:srgbClr val="C1BCFC"/>
        </a:accent2>
        <a:accent3>
          <a:srgbClr val="EBEBEB"/>
        </a:accent3>
        <a:accent4>
          <a:srgbClr val="000000"/>
        </a:accent4>
        <a:accent5>
          <a:srgbClr val="F7F6F8"/>
        </a:accent5>
        <a:accent6>
          <a:srgbClr val="AFAAE4"/>
        </a:accent6>
        <a:hlink>
          <a:srgbClr val="5454C6"/>
        </a:hlink>
        <a:folHlink>
          <a:srgbClr val="6A6F8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ofY_new_powerpoint_template-fancy_v3 9">
        <a:dk1>
          <a:srgbClr val="000000"/>
        </a:dk1>
        <a:lt1>
          <a:srgbClr val="FFFFFF"/>
        </a:lt1>
        <a:dk2>
          <a:srgbClr val="00A29E"/>
        </a:dk2>
        <a:lt2>
          <a:srgbClr val="CBCBCB"/>
        </a:lt2>
        <a:accent1>
          <a:srgbClr val="E5E5FF"/>
        </a:accent1>
        <a:accent2>
          <a:srgbClr val="79CD6B"/>
        </a:accent2>
        <a:accent3>
          <a:srgbClr val="FFFFFF"/>
        </a:accent3>
        <a:accent4>
          <a:srgbClr val="000000"/>
        </a:accent4>
        <a:accent5>
          <a:srgbClr val="F0F0FF"/>
        </a:accent5>
        <a:accent6>
          <a:srgbClr val="6DBA60"/>
        </a:accent6>
        <a:hlink>
          <a:srgbClr val="4477DE"/>
        </a:hlink>
        <a:folHlink>
          <a:srgbClr val="65498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UofYpowerpointblue</Template>
  <TotalTime>22376</TotalTime>
  <Words>451</Words>
  <Application>Microsoft Macintosh PowerPoint</Application>
  <PresentationFormat>On-screen Show (4:3)</PresentationFormat>
  <Paragraphs>80</Paragraphs>
  <Slides>14</Slides>
  <Notes>4</Notes>
  <HiddenSlides>0</HiddenSlides>
  <MMClips>4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4" baseType="lpstr">
      <vt:lpstr>Calibri</vt:lpstr>
      <vt:lpstr>Comic Sans MS</vt:lpstr>
      <vt:lpstr>ＭＳ Ｐゴシック</vt:lpstr>
      <vt:lpstr>Myriad pro</vt:lpstr>
      <vt:lpstr>Myriad pro</vt:lpstr>
      <vt:lpstr>Tahoma</vt:lpstr>
      <vt:lpstr>Wingdings</vt:lpstr>
      <vt:lpstr>Arial</vt:lpstr>
      <vt:lpstr>UofYpowerpointblue</vt:lpstr>
      <vt:lpstr>Graph</vt:lpstr>
      <vt:lpstr>Plasma Diagnostic Techniques Lecture 12: Thomson scattering</vt:lpstr>
      <vt:lpstr>PowerPoint Presentation</vt:lpstr>
      <vt:lpstr>PowerPoint Presentation</vt:lpstr>
      <vt:lpstr>PowerPoint Presentation</vt:lpstr>
      <vt:lpstr>Typical results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Ionization dynamics in E-H transition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kl603</dc:creator>
  <cp:lastModifiedBy>Microsoft Office User</cp:lastModifiedBy>
  <cp:revision>465</cp:revision>
  <cp:lastPrinted>2016-11-14T10:55:35Z</cp:lastPrinted>
  <dcterms:created xsi:type="dcterms:W3CDTF">2012-02-27T16:38:33Z</dcterms:created>
  <dcterms:modified xsi:type="dcterms:W3CDTF">2017-11-13T09:52:01Z</dcterms:modified>
</cp:coreProperties>
</file>